
<file path=[Content_Types].xml><?xml version="1.0" encoding="utf-8"?>
<Types xmlns="http://schemas.openxmlformats.org/package/2006/content-types">
  <Default Extension="jpg"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25"/>
  </p:notesMasterIdLst>
  <p:handoutMasterIdLst>
    <p:handoutMasterId r:id="rId26"/>
  </p:handoutMasterIdLst>
  <p:sldIdLst>
    <p:sldId id="293" r:id="rId5"/>
    <p:sldId id="296" r:id="rId6"/>
    <p:sldId id="295" r:id="rId7"/>
    <p:sldId id="297" r:id="rId8"/>
    <p:sldId id="298" r:id="rId9"/>
    <p:sldId id="299" r:id="rId10"/>
    <p:sldId id="300" r:id="rId11"/>
    <p:sldId id="301" r:id="rId12"/>
    <p:sldId id="302" r:id="rId13"/>
    <p:sldId id="303" r:id="rId14"/>
    <p:sldId id="304" r:id="rId15"/>
    <p:sldId id="305" r:id="rId16"/>
    <p:sldId id="306" r:id="rId17"/>
    <p:sldId id="307" r:id="rId18"/>
    <p:sldId id="310" r:id="rId19"/>
    <p:sldId id="308" r:id="rId20"/>
    <p:sldId id="309" r:id="rId21"/>
    <p:sldId id="311" r:id="rId22"/>
    <p:sldId id="312" r:id="rId23"/>
    <p:sldId id="313"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6F54"/>
    <a:srgbClr val="A53010"/>
    <a:srgbClr val="0F6F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19" autoAdjust="0"/>
  </p:normalViewPr>
  <p:slideViewPr>
    <p:cSldViewPr snapToGrid="0">
      <p:cViewPr varScale="1">
        <p:scale>
          <a:sx n="75" d="100"/>
          <a:sy n="75" d="100"/>
        </p:scale>
        <p:origin x="327" y="27"/>
      </p:cViewPr>
      <p:guideLst/>
    </p:cSldViewPr>
  </p:slideViewPr>
  <p:notesTextViewPr>
    <p:cViewPr>
      <p:scale>
        <a:sx n="1" d="1"/>
        <a:sy n="1" d="1"/>
      </p:scale>
      <p:origin x="0" y="0"/>
    </p:cViewPr>
  </p:notesTextViewPr>
  <p:notesViewPr>
    <p:cSldViewPr snapToGrid="0">
      <p:cViewPr varScale="1">
        <p:scale>
          <a:sx n="88" d="100"/>
          <a:sy n="88" d="100"/>
        </p:scale>
        <p:origin x="382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F627ED-A304-4697-8C44-18E45D3D2B1A}" type="doc">
      <dgm:prSet loTypeId="urn:microsoft.com/office/officeart/2016/7/layout/HexagonTimeline" loCatId="process" qsTypeId="urn:microsoft.com/office/officeart/2005/8/quickstyle/simple2" qsCatId="simple" csTypeId="urn:microsoft.com/office/officeart/2005/8/colors/accent1_2" csCatId="accent1" phldr="1"/>
      <dgm:spPr/>
      <dgm:t>
        <a:bodyPr rtlCol="0"/>
        <a:lstStyle/>
        <a:p>
          <a:pPr rtl="0"/>
          <a:endParaRPr lang="en-US"/>
        </a:p>
      </dgm:t>
    </dgm:pt>
    <dgm:pt modelId="{E5E4D699-C3CF-4415-B32C-A18B48AFE2A3}">
      <dgm:prSet/>
      <dgm:spPr>
        <a:solidFill>
          <a:schemeClr val="accent5">
            <a:lumMod val="75000"/>
          </a:schemeClr>
        </a:solidFill>
        <a:ln>
          <a:solidFill>
            <a:schemeClr val="bg1"/>
          </a:solidFill>
        </a:ln>
      </dgm:spPr>
      <dgm:t>
        <a:bodyPr rtlCol="0"/>
        <a:lstStyle/>
        <a:p>
          <a:pPr rtl="0"/>
          <a:r>
            <a:rPr lang="bg-BG" b="1" dirty="0">
              <a:effectLst/>
              <a:latin typeface="Arial" panose="020B0604020202020204" pitchFamily="34" charset="0"/>
              <a:ea typeface="Calibri" panose="020F0502020204030204" pitchFamily="34" charset="0"/>
              <a:cs typeface="Arial" panose="020B0604020202020204" pitchFamily="34" charset="0"/>
            </a:rPr>
            <a:t>КИБЕРЗАПЛАХИТЕ В ИНФОРМАЦИОННИТЕ – КОМУНИКАЦИОННИ СИСТЕМИ</a:t>
          </a:r>
          <a:endParaRPr lang="en-GB" noProof="0" dirty="0">
            <a:latin typeface="Arial" panose="020B0604020202020204" pitchFamily="34" charset="0"/>
            <a:cs typeface="Arial" panose="020B0604020202020204" pitchFamily="34" charset="0"/>
          </a:endParaRPr>
        </a:p>
      </dgm:t>
    </dgm:pt>
    <dgm:pt modelId="{C7C70553-EB1A-4554-849D-8153CC4AFCEB}" type="parTrans" cxnId="{A2DF84EA-DA42-4F03-BD6F-8E8D9966CB10}">
      <dgm:prSet/>
      <dgm:spPr/>
      <dgm:t>
        <a:bodyPr rtlCol="0"/>
        <a:lstStyle/>
        <a:p>
          <a:pPr rtl="0"/>
          <a:endParaRPr lang="en-GB" noProof="0" dirty="0"/>
        </a:p>
      </dgm:t>
    </dgm:pt>
    <dgm:pt modelId="{61990FFE-20A5-4112-BACD-16BA28C36EBA}" type="sibTrans" cxnId="{A2DF84EA-DA42-4F03-BD6F-8E8D9966CB10}">
      <dgm:prSet/>
      <dgm:spPr/>
      <dgm:t>
        <a:bodyPr rtlCol="0"/>
        <a:lstStyle/>
        <a:p>
          <a:pPr rtl="0"/>
          <a:endParaRPr lang="en-GB" noProof="0" dirty="0"/>
        </a:p>
      </dgm:t>
    </dgm:pt>
    <dgm:pt modelId="{9DB38719-EEF9-4638-91CE-8E8C646CC524}">
      <dgm:prSet/>
      <dgm:spPr/>
      <dgm:t>
        <a:bodyPr rtlCol="0"/>
        <a:lstStyle/>
        <a:p>
          <a:pPr rtl="0"/>
          <a:endParaRPr lang="en-GB" noProof="0" dirty="0"/>
        </a:p>
      </dgm:t>
    </dgm:pt>
    <dgm:pt modelId="{2D70C797-29DD-498F-9D71-4F6A2362408D}" type="parTrans" cxnId="{82C2E40D-9BC0-4ADA-915E-708000D2737D}">
      <dgm:prSet/>
      <dgm:spPr/>
      <dgm:t>
        <a:bodyPr rtlCol="0"/>
        <a:lstStyle/>
        <a:p>
          <a:pPr rtl="0"/>
          <a:endParaRPr lang="en-GB" noProof="0" dirty="0"/>
        </a:p>
      </dgm:t>
    </dgm:pt>
    <dgm:pt modelId="{B8EFC625-D79E-4B16-A077-46ABEB1913DC}" type="sibTrans" cxnId="{82C2E40D-9BC0-4ADA-915E-708000D2737D}">
      <dgm:prSet/>
      <dgm:spPr/>
      <dgm:t>
        <a:bodyPr rtlCol="0"/>
        <a:lstStyle/>
        <a:p>
          <a:pPr rtl="0"/>
          <a:endParaRPr lang="en-GB" noProof="0" dirty="0"/>
        </a:p>
      </dgm:t>
    </dgm:pt>
    <dgm:pt modelId="{5FC34D3A-C8D4-483C-8695-507470E74D50}">
      <dgm:prSet/>
      <dgm:spPr>
        <a:solidFill>
          <a:schemeClr val="accent5">
            <a:lumMod val="75000"/>
          </a:schemeClr>
        </a:solidFill>
        <a:ln>
          <a:solidFill>
            <a:schemeClr val="bg1"/>
          </a:solidFill>
        </a:ln>
      </dgm:spPr>
      <dgm:t>
        <a:bodyPr rtlCol="0"/>
        <a:lstStyle/>
        <a:p>
          <a:pPr rtl="0"/>
          <a:r>
            <a:rPr lang="bg-BG" b="1" dirty="0"/>
            <a:t>КИБЕРЗАЩИТА</a:t>
          </a:r>
          <a:endParaRPr lang="en-GB" noProof="0" dirty="0"/>
        </a:p>
      </dgm:t>
    </dgm:pt>
    <dgm:pt modelId="{9978A89C-C2F1-4241-807C-13619E6D6376}" type="parTrans" cxnId="{277179CE-E2F5-4733-8D23-9E37CACB7B9E}">
      <dgm:prSet/>
      <dgm:spPr/>
      <dgm:t>
        <a:bodyPr rtlCol="0"/>
        <a:lstStyle/>
        <a:p>
          <a:pPr rtl="0"/>
          <a:endParaRPr lang="en-GB" noProof="0" dirty="0"/>
        </a:p>
      </dgm:t>
    </dgm:pt>
    <dgm:pt modelId="{1DECF9F5-40C0-4379-BCCE-7BCAAD54807B}" type="sibTrans" cxnId="{277179CE-E2F5-4733-8D23-9E37CACB7B9E}">
      <dgm:prSet/>
      <dgm:spPr/>
      <dgm:t>
        <a:bodyPr rtlCol="0"/>
        <a:lstStyle/>
        <a:p>
          <a:pPr rtl="0"/>
          <a:endParaRPr lang="en-GB" noProof="0" dirty="0"/>
        </a:p>
      </dgm:t>
    </dgm:pt>
    <dgm:pt modelId="{9845D52A-E054-4EB0-A5A3-32AE7DC6D645}">
      <dgm:prSet/>
      <dgm:spPr>
        <a:solidFill>
          <a:schemeClr val="accent5">
            <a:lumMod val="75000"/>
          </a:schemeClr>
        </a:solidFill>
        <a:ln>
          <a:solidFill>
            <a:schemeClr val="bg1"/>
          </a:solidFill>
        </a:ln>
      </dgm:spPr>
      <dgm:t>
        <a:bodyPr rtlCol="0"/>
        <a:lstStyle/>
        <a:p>
          <a:pPr rtl="0"/>
          <a:r>
            <a:rPr lang="bg-BG" b="1" dirty="0"/>
            <a:t>ОСНОВНИ ПОДХОДИ ПРИ ЗАЩИТА НА ИКС</a:t>
          </a:r>
          <a:endParaRPr lang="en-GB" noProof="0" dirty="0"/>
        </a:p>
      </dgm:t>
    </dgm:pt>
    <dgm:pt modelId="{952EE001-86C3-4022-96EE-ABDB540B8A78}" type="parTrans" cxnId="{B04C6215-C46D-4282-963F-02A26E25C8AB}">
      <dgm:prSet/>
      <dgm:spPr/>
      <dgm:t>
        <a:bodyPr rtlCol="0"/>
        <a:lstStyle/>
        <a:p>
          <a:pPr rtl="0"/>
          <a:endParaRPr lang="en-GB" noProof="0" dirty="0"/>
        </a:p>
      </dgm:t>
    </dgm:pt>
    <dgm:pt modelId="{796364FD-7651-493A-AEE5-8DD45DF8EEAC}" type="sibTrans" cxnId="{B04C6215-C46D-4282-963F-02A26E25C8AB}">
      <dgm:prSet/>
      <dgm:spPr/>
      <dgm:t>
        <a:bodyPr rtlCol="0"/>
        <a:lstStyle/>
        <a:p>
          <a:pPr rtl="0"/>
          <a:endParaRPr lang="en-GB" noProof="0" dirty="0"/>
        </a:p>
      </dgm:t>
    </dgm:pt>
    <dgm:pt modelId="{566C4A8F-CE66-4FF5-AF11-6C385F74A275}">
      <dgm:prSet/>
      <dgm:spPr/>
      <dgm:t>
        <a:bodyPr rtlCol="0"/>
        <a:lstStyle/>
        <a:p>
          <a:pPr rtl="0"/>
          <a:endParaRPr lang="en-GB" noProof="0" dirty="0"/>
        </a:p>
      </dgm:t>
    </dgm:pt>
    <dgm:pt modelId="{375C5A5E-5F04-4FE8-98F8-795867C18A18}" type="parTrans" cxnId="{66E8CE3C-459F-4648-B4D7-5039298A0E92}">
      <dgm:prSet/>
      <dgm:spPr/>
      <dgm:t>
        <a:bodyPr rtlCol="0"/>
        <a:lstStyle/>
        <a:p>
          <a:pPr rtl="0"/>
          <a:endParaRPr lang="en-GB" noProof="0" dirty="0"/>
        </a:p>
      </dgm:t>
    </dgm:pt>
    <dgm:pt modelId="{E74B8A5E-78D9-4E5B-86E1-203DE271581F}" type="sibTrans" cxnId="{66E8CE3C-459F-4648-B4D7-5039298A0E92}">
      <dgm:prSet/>
      <dgm:spPr/>
      <dgm:t>
        <a:bodyPr rtlCol="0"/>
        <a:lstStyle/>
        <a:p>
          <a:pPr rtl="0"/>
          <a:endParaRPr lang="en-GB" noProof="0" dirty="0"/>
        </a:p>
      </dgm:t>
    </dgm:pt>
    <dgm:pt modelId="{9AC77E87-FC4D-4F04-889B-73358514DC0D}">
      <dgm:prSet/>
      <dgm:spPr>
        <a:solidFill>
          <a:schemeClr val="accent5">
            <a:lumMod val="75000"/>
          </a:schemeClr>
        </a:solidFill>
        <a:ln>
          <a:solidFill>
            <a:schemeClr val="bg1"/>
          </a:solidFill>
        </a:ln>
      </dgm:spPr>
      <dgm:t>
        <a:bodyPr rtlCol="0"/>
        <a:lstStyle/>
        <a:p>
          <a:pPr rtl="0"/>
          <a:r>
            <a:rPr lang="bg-BG" b="1" dirty="0">
              <a:effectLst/>
              <a:latin typeface="Arial" panose="020B0604020202020204" pitchFamily="34" charset="0"/>
              <a:ea typeface="Calibri" panose="020F0502020204030204" pitchFamily="34" charset="0"/>
              <a:cs typeface="Arial" panose="020B0604020202020204" pitchFamily="34" charset="0"/>
            </a:rPr>
            <a:t>МЕРКИ ЗА ЗАЩИТА СРЕЩУ КИБЕРАТАКИ</a:t>
          </a:r>
          <a:endParaRPr lang="en-GB" noProof="0" dirty="0">
            <a:latin typeface="Arial" panose="020B0604020202020204" pitchFamily="34" charset="0"/>
            <a:cs typeface="Arial" panose="020B0604020202020204" pitchFamily="34" charset="0"/>
          </a:endParaRPr>
        </a:p>
      </dgm:t>
    </dgm:pt>
    <dgm:pt modelId="{B29F90F6-921F-42B9-A496-5D121F61821E}" type="parTrans" cxnId="{04774158-8FAB-47B4-A2EE-D3D3A7E958BE}">
      <dgm:prSet/>
      <dgm:spPr/>
      <dgm:t>
        <a:bodyPr rtlCol="0"/>
        <a:lstStyle/>
        <a:p>
          <a:pPr rtl="0"/>
          <a:endParaRPr lang="en-GB" noProof="0" dirty="0"/>
        </a:p>
      </dgm:t>
    </dgm:pt>
    <dgm:pt modelId="{3A77AB9A-DF29-465E-A0A5-D4FA3D0C537F}" type="sibTrans" cxnId="{04774158-8FAB-47B4-A2EE-D3D3A7E958BE}">
      <dgm:prSet/>
      <dgm:spPr/>
      <dgm:t>
        <a:bodyPr rtlCol="0"/>
        <a:lstStyle/>
        <a:p>
          <a:pPr rtl="0"/>
          <a:endParaRPr lang="en-GB" noProof="0" dirty="0"/>
        </a:p>
      </dgm:t>
    </dgm:pt>
    <dgm:pt modelId="{C2F0E5C9-2943-4A9B-872F-ECF6B159E9F4}">
      <dgm:prSet/>
      <dgm:spPr/>
      <dgm:t>
        <a:bodyPr rtlCol="0"/>
        <a:lstStyle/>
        <a:p>
          <a:pPr rtl="0"/>
          <a:endParaRPr lang="en-GB" noProof="0" dirty="0"/>
        </a:p>
      </dgm:t>
    </dgm:pt>
    <dgm:pt modelId="{8FBB852D-32B7-4273-9DE3-951F1CFE69EC}" type="parTrans" cxnId="{F7608388-5A1F-4FE9-96E5-520EA7B1F725}">
      <dgm:prSet/>
      <dgm:spPr/>
      <dgm:t>
        <a:bodyPr rtlCol="0"/>
        <a:lstStyle/>
        <a:p>
          <a:pPr rtl="0"/>
          <a:endParaRPr lang="en-GB" noProof="0" dirty="0"/>
        </a:p>
      </dgm:t>
    </dgm:pt>
    <dgm:pt modelId="{1A62CB6F-38D7-44F2-AFAB-0C4382E3DA24}" type="sibTrans" cxnId="{F7608388-5A1F-4FE9-96E5-520EA7B1F725}">
      <dgm:prSet/>
      <dgm:spPr/>
      <dgm:t>
        <a:bodyPr rtlCol="0"/>
        <a:lstStyle/>
        <a:p>
          <a:pPr rtl="0"/>
          <a:endParaRPr lang="en-GB" noProof="0" dirty="0"/>
        </a:p>
      </dgm:t>
    </dgm:pt>
    <dgm:pt modelId="{0580C383-85A3-425E-A44E-5E7306FF943E}" type="pres">
      <dgm:prSet presAssocID="{08F627ED-A304-4697-8C44-18E45D3D2B1A}" presName="Name0" presStyleCnt="0">
        <dgm:presLayoutVars>
          <dgm:chMax/>
          <dgm:chPref/>
          <dgm:animLvl val="lvl"/>
        </dgm:presLayoutVars>
      </dgm:prSet>
      <dgm:spPr/>
    </dgm:pt>
    <dgm:pt modelId="{78B1F1D9-D4A1-4078-8320-A9F734DAF01D}" type="pres">
      <dgm:prSet presAssocID="{E5E4D699-C3CF-4415-B32C-A18B48AFE2A3}" presName="composite" presStyleCnt="0"/>
      <dgm:spPr/>
    </dgm:pt>
    <dgm:pt modelId="{556899F1-13C2-441E-879C-8B5F26234632}" type="pres">
      <dgm:prSet presAssocID="{E5E4D699-C3CF-4415-B32C-A18B48AFE2A3}" presName="Parent1" presStyleLbl="alignNode1" presStyleIdx="0" presStyleCnt="4" custScaleX="165144" custScaleY="253726" custLinFactNeighborX="-696" custLinFactNeighborY="38916">
        <dgm:presLayoutVars>
          <dgm:chMax val="1"/>
          <dgm:chPref val="1"/>
          <dgm:bulletEnabled val="1"/>
        </dgm:presLayoutVars>
      </dgm:prSet>
      <dgm:spPr/>
    </dgm:pt>
    <dgm:pt modelId="{3F8C8DF1-69FF-4267-9807-429FE1F669A4}" type="pres">
      <dgm:prSet presAssocID="{E5E4D699-C3CF-4415-B32C-A18B48AFE2A3}" presName="Childtext1" presStyleLbl="revTx" presStyleIdx="0" presStyleCnt="4">
        <dgm:presLayoutVars>
          <dgm:chMax val="0"/>
          <dgm:chPref val="0"/>
          <dgm:bulletEnabled/>
        </dgm:presLayoutVars>
      </dgm:prSet>
      <dgm:spPr/>
    </dgm:pt>
    <dgm:pt modelId="{7CD542A5-A839-406E-A09D-761397CD34CA}" type="pres">
      <dgm:prSet presAssocID="{E5E4D699-C3CF-4415-B32C-A18B48AFE2A3}" presName="ConnectLine" presStyleLbl="sibTrans1D1" presStyleIdx="0" presStyleCnt="4"/>
      <dgm:spPr>
        <a:noFill/>
        <a:ln w="12700" cap="flat" cmpd="sng" algn="ctr">
          <a:solidFill>
            <a:schemeClr val="accent1">
              <a:hueOff val="0"/>
              <a:satOff val="0"/>
              <a:lumOff val="0"/>
              <a:alphaOff val="0"/>
            </a:schemeClr>
          </a:solidFill>
          <a:prstDash val="dash"/>
        </a:ln>
        <a:effectLst/>
      </dgm:spPr>
    </dgm:pt>
    <dgm:pt modelId="{8EAC9032-35F1-40A2-BA92-FC6DD5F3161F}" type="pres">
      <dgm:prSet presAssocID="{E5E4D699-C3CF-4415-B32C-A18B48AFE2A3}" presName="ConnectLineEnd" presStyleLbl="node1" presStyleIdx="0" presStyleCnt="4"/>
      <dgm:spPr>
        <a:solidFill>
          <a:schemeClr val="bg2"/>
        </a:solidFill>
      </dgm:spPr>
    </dgm:pt>
    <dgm:pt modelId="{CF11A881-B1B6-4E4B-9AB0-2514A9285EBA}" type="pres">
      <dgm:prSet presAssocID="{E5E4D699-C3CF-4415-B32C-A18B48AFE2A3}" presName="EmptyPane" presStyleCnt="0"/>
      <dgm:spPr/>
    </dgm:pt>
    <dgm:pt modelId="{0EDA1889-E3C7-4C7B-AA49-EF34A4D5D342}" type="pres">
      <dgm:prSet presAssocID="{61990FFE-20A5-4112-BACD-16BA28C36EBA}" presName="spaceBetweenRectangles" presStyleLbl="fgAcc1" presStyleIdx="0" presStyleCnt="3"/>
      <dgm:spPr/>
    </dgm:pt>
    <dgm:pt modelId="{AF022427-467C-44D2-B19C-073E877201DB}" type="pres">
      <dgm:prSet presAssocID="{5FC34D3A-C8D4-483C-8695-507470E74D50}" presName="composite" presStyleCnt="0"/>
      <dgm:spPr/>
    </dgm:pt>
    <dgm:pt modelId="{63AECF3B-25CA-476D-B7CA-904B4760CF3F}" type="pres">
      <dgm:prSet presAssocID="{5FC34D3A-C8D4-483C-8695-507470E74D50}" presName="Parent1" presStyleLbl="alignNode1" presStyleIdx="1" presStyleCnt="4" custScaleX="149114" custScaleY="182133" custLinFactNeighborX="-25085" custLinFactNeighborY="-25048">
        <dgm:presLayoutVars>
          <dgm:chMax val="1"/>
          <dgm:chPref val="1"/>
          <dgm:bulletEnabled val="1"/>
        </dgm:presLayoutVars>
      </dgm:prSet>
      <dgm:spPr/>
    </dgm:pt>
    <dgm:pt modelId="{7197D426-886B-449E-A886-FD13F5E0AC97}" type="pres">
      <dgm:prSet presAssocID="{5FC34D3A-C8D4-483C-8695-507470E74D50}" presName="Childtext1" presStyleLbl="revTx" presStyleIdx="1" presStyleCnt="4">
        <dgm:presLayoutVars>
          <dgm:chMax val="0"/>
          <dgm:chPref val="0"/>
          <dgm:bulletEnabled/>
        </dgm:presLayoutVars>
      </dgm:prSet>
      <dgm:spPr/>
    </dgm:pt>
    <dgm:pt modelId="{B9D6C9D4-469A-4107-97AE-8C43EA5CB946}" type="pres">
      <dgm:prSet presAssocID="{5FC34D3A-C8D4-483C-8695-507470E74D50}" presName="ConnectLine" presStyleLbl="sibTrans1D1" presStyleIdx="1" presStyleCnt="4"/>
      <dgm:spPr>
        <a:noFill/>
        <a:ln w="12700" cap="flat" cmpd="sng" algn="ctr">
          <a:solidFill>
            <a:schemeClr val="accent1">
              <a:hueOff val="0"/>
              <a:satOff val="0"/>
              <a:lumOff val="0"/>
              <a:alphaOff val="0"/>
            </a:schemeClr>
          </a:solidFill>
          <a:prstDash val="dash"/>
        </a:ln>
        <a:effectLst/>
      </dgm:spPr>
    </dgm:pt>
    <dgm:pt modelId="{C1BEC2C0-22DD-44C4-AAFC-5C26B7685EF4}" type="pres">
      <dgm:prSet presAssocID="{5FC34D3A-C8D4-483C-8695-507470E74D50}" presName="ConnectLineEnd" presStyleLbl="node1" presStyleIdx="1" presStyleCnt="4"/>
      <dgm:spPr>
        <a:solidFill>
          <a:schemeClr val="bg2"/>
        </a:solidFill>
      </dgm:spPr>
    </dgm:pt>
    <dgm:pt modelId="{AC3D3D7F-40C6-4526-8B59-8E5946ACD3E0}" type="pres">
      <dgm:prSet presAssocID="{5FC34D3A-C8D4-483C-8695-507470E74D50}" presName="EmptyPane" presStyleCnt="0"/>
      <dgm:spPr/>
    </dgm:pt>
    <dgm:pt modelId="{1E3B17F3-BEE3-4918-AC1A-690DF45EE902}" type="pres">
      <dgm:prSet presAssocID="{1DECF9F5-40C0-4379-BCCE-7BCAAD54807B}" presName="spaceBetweenRectangles" presStyleLbl="fgAcc1" presStyleIdx="1" presStyleCnt="3"/>
      <dgm:spPr/>
    </dgm:pt>
    <dgm:pt modelId="{D1770950-AE34-40D9-810A-BC109B39D24D}" type="pres">
      <dgm:prSet presAssocID="{9845D52A-E054-4EB0-A5A3-32AE7DC6D645}" presName="composite" presStyleCnt="0"/>
      <dgm:spPr/>
    </dgm:pt>
    <dgm:pt modelId="{BF256D98-0EB6-41C8-AEED-E83691475757}" type="pres">
      <dgm:prSet presAssocID="{9845D52A-E054-4EB0-A5A3-32AE7DC6D645}" presName="Parent1" presStyleLbl="alignNode1" presStyleIdx="2" presStyleCnt="4" custScaleX="136315" custScaleY="249571" custLinFactNeighborX="-11925" custLinFactNeighborY="32743">
        <dgm:presLayoutVars>
          <dgm:chMax val="1"/>
          <dgm:chPref val="1"/>
          <dgm:bulletEnabled val="1"/>
        </dgm:presLayoutVars>
      </dgm:prSet>
      <dgm:spPr/>
    </dgm:pt>
    <dgm:pt modelId="{DEDEAEC8-775B-4A0E-BDF8-C0B5BC0821DF}" type="pres">
      <dgm:prSet presAssocID="{9845D52A-E054-4EB0-A5A3-32AE7DC6D645}" presName="Childtext1" presStyleLbl="revTx" presStyleIdx="2" presStyleCnt="4">
        <dgm:presLayoutVars>
          <dgm:chMax val="0"/>
          <dgm:chPref val="0"/>
          <dgm:bulletEnabled/>
        </dgm:presLayoutVars>
      </dgm:prSet>
      <dgm:spPr/>
    </dgm:pt>
    <dgm:pt modelId="{D59E0661-D3C3-4072-9F55-5F1D1C88A7C9}" type="pres">
      <dgm:prSet presAssocID="{9845D52A-E054-4EB0-A5A3-32AE7DC6D645}" presName="ConnectLine" presStyleLbl="sibTrans1D1" presStyleIdx="2" presStyleCnt="4"/>
      <dgm:spPr>
        <a:noFill/>
        <a:ln w="12700" cap="flat" cmpd="sng" algn="ctr">
          <a:solidFill>
            <a:schemeClr val="accent1">
              <a:hueOff val="0"/>
              <a:satOff val="0"/>
              <a:lumOff val="0"/>
              <a:alphaOff val="0"/>
            </a:schemeClr>
          </a:solidFill>
          <a:prstDash val="dash"/>
        </a:ln>
        <a:effectLst/>
      </dgm:spPr>
    </dgm:pt>
    <dgm:pt modelId="{4A753F44-E78B-4293-B0C7-6430408A43FA}" type="pres">
      <dgm:prSet presAssocID="{9845D52A-E054-4EB0-A5A3-32AE7DC6D645}" presName="ConnectLineEnd" presStyleLbl="node1" presStyleIdx="2" presStyleCnt="4"/>
      <dgm:spPr>
        <a:solidFill>
          <a:schemeClr val="bg2"/>
        </a:solidFill>
      </dgm:spPr>
    </dgm:pt>
    <dgm:pt modelId="{40AE410E-3FB3-4E51-8DE0-EDECFB7DA049}" type="pres">
      <dgm:prSet presAssocID="{9845D52A-E054-4EB0-A5A3-32AE7DC6D645}" presName="EmptyPane" presStyleCnt="0"/>
      <dgm:spPr/>
    </dgm:pt>
    <dgm:pt modelId="{601495B8-8CCC-4CA7-9BCE-B7441480B866}" type="pres">
      <dgm:prSet presAssocID="{796364FD-7651-493A-AEE5-8DD45DF8EEAC}" presName="spaceBetweenRectangles" presStyleLbl="fgAcc1" presStyleIdx="2" presStyleCnt="3"/>
      <dgm:spPr/>
    </dgm:pt>
    <dgm:pt modelId="{5B34DA1A-FC3A-4252-92D3-378DC0EC0FE5}" type="pres">
      <dgm:prSet presAssocID="{9AC77E87-FC4D-4F04-889B-73358514DC0D}" presName="composite" presStyleCnt="0"/>
      <dgm:spPr/>
    </dgm:pt>
    <dgm:pt modelId="{2167599F-F719-471E-A82D-5E79BEF908F2}" type="pres">
      <dgm:prSet presAssocID="{9AC77E87-FC4D-4F04-889B-73358514DC0D}" presName="Parent1" presStyleLbl="alignNode1" presStyleIdx="3" presStyleCnt="4" custScaleX="141614" custScaleY="332773" custLinFactNeighborX="-19230" custLinFactNeighborY="-66715">
        <dgm:presLayoutVars>
          <dgm:chMax val="1"/>
          <dgm:chPref val="1"/>
          <dgm:bulletEnabled val="1"/>
        </dgm:presLayoutVars>
      </dgm:prSet>
      <dgm:spPr/>
    </dgm:pt>
    <dgm:pt modelId="{BFDCC47A-3FE9-44B5-9256-8406C22486BA}" type="pres">
      <dgm:prSet presAssocID="{9AC77E87-FC4D-4F04-889B-73358514DC0D}" presName="Childtext1" presStyleLbl="revTx" presStyleIdx="3" presStyleCnt="4">
        <dgm:presLayoutVars>
          <dgm:chMax val="0"/>
          <dgm:chPref val="0"/>
          <dgm:bulletEnabled/>
        </dgm:presLayoutVars>
      </dgm:prSet>
      <dgm:spPr/>
    </dgm:pt>
    <dgm:pt modelId="{DF12EC0F-ABC1-486B-A916-C06438CBEF0F}" type="pres">
      <dgm:prSet presAssocID="{9AC77E87-FC4D-4F04-889B-73358514DC0D}" presName="ConnectLine" presStyleLbl="sibTrans1D1" presStyleIdx="3" presStyleCnt="4"/>
      <dgm:spPr>
        <a:noFill/>
        <a:ln w="12700" cap="flat" cmpd="sng" algn="ctr">
          <a:solidFill>
            <a:schemeClr val="accent1">
              <a:hueOff val="0"/>
              <a:satOff val="0"/>
              <a:lumOff val="0"/>
              <a:alphaOff val="0"/>
            </a:schemeClr>
          </a:solidFill>
          <a:prstDash val="dash"/>
        </a:ln>
        <a:effectLst/>
      </dgm:spPr>
    </dgm:pt>
    <dgm:pt modelId="{140BD0F3-FA93-4CE5-A91C-40B9CBAA8403}" type="pres">
      <dgm:prSet presAssocID="{9AC77E87-FC4D-4F04-889B-73358514DC0D}" presName="ConnectLineEnd" presStyleLbl="node1" presStyleIdx="3" presStyleCnt="4"/>
      <dgm:spPr>
        <a:solidFill>
          <a:schemeClr val="bg2"/>
        </a:solidFill>
      </dgm:spPr>
    </dgm:pt>
    <dgm:pt modelId="{D3810F1D-4B00-48FE-B4C9-510F3F52C1C3}" type="pres">
      <dgm:prSet presAssocID="{9AC77E87-FC4D-4F04-889B-73358514DC0D}" presName="EmptyPane" presStyleCnt="0"/>
      <dgm:spPr/>
    </dgm:pt>
  </dgm:ptLst>
  <dgm:cxnLst>
    <dgm:cxn modelId="{82C2E40D-9BC0-4ADA-915E-708000D2737D}" srcId="{E5E4D699-C3CF-4415-B32C-A18B48AFE2A3}" destId="{9DB38719-EEF9-4638-91CE-8E8C646CC524}" srcOrd="0" destOrd="0" parTransId="{2D70C797-29DD-498F-9D71-4F6A2362408D}" sibTransId="{B8EFC625-D79E-4B16-A077-46ABEB1913DC}"/>
    <dgm:cxn modelId="{6E1E710E-5FCE-4A3A-BCC2-57EE88D2B611}" type="presOf" srcId="{9845D52A-E054-4EB0-A5A3-32AE7DC6D645}" destId="{BF256D98-0EB6-41C8-AEED-E83691475757}" srcOrd="0" destOrd="0" presId="urn:microsoft.com/office/officeart/2016/7/layout/HexagonTimeline"/>
    <dgm:cxn modelId="{B04C6215-C46D-4282-963F-02A26E25C8AB}" srcId="{08F627ED-A304-4697-8C44-18E45D3D2B1A}" destId="{9845D52A-E054-4EB0-A5A3-32AE7DC6D645}" srcOrd="2" destOrd="0" parTransId="{952EE001-86C3-4022-96EE-ABDB540B8A78}" sibTransId="{796364FD-7651-493A-AEE5-8DD45DF8EEAC}"/>
    <dgm:cxn modelId="{0BBE1328-2BDE-48E8-8607-729E9AD5CC15}" type="presOf" srcId="{9DB38719-EEF9-4638-91CE-8E8C646CC524}" destId="{3F8C8DF1-69FF-4267-9807-429FE1F669A4}" srcOrd="0" destOrd="0" presId="urn:microsoft.com/office/officeart/2016/7/layout/HexagonTimeline"/>
    <dgm:cxn modelId="{BD204A29-3AE9-4D43-8D20-E6691DA3D10E}" type="presOf" srcId="{566C4A8F-CE66-4FF5-AF11-6C385F74A275}" destId="{DEDEAEC8-775B-4A0E-BDF8-C0B5BC0821DF}" srcOrd="0" destOrd="0" presId="urn:microsoft.com/office/officeart/2016/7/layout/HexagonTimeline"/>
    <dgm:cxn modelId="{C5D8602B-517E-43E4-BD3A-FC1FECDD1246}" type="presOf" srcId="{08F627ED-A304-4697-8C44-18E45D3D2B1A}" destId="{0580C383-85A3-425E-A44E-5E7306FF943E}" srcOrd="0" destOrd="0" presId="urn:microsoft.com/office/officeart/2016/7/layout/HexagonTimeline"/>
    <dgm:cxn modelId="{66E8CE3C-459F-4648-B4D7-5039298A0E92}" srcId="{9845D52A-E054-4EB0-A5A3-32AE7DC6D645}" destId="{566C4A8F-CE66-4FF5-AF11-6C385F74A275}" srcOrd="0" destOrd="0" parTransId="{375C5A5E-5F04-4FE8-98F8-795867C18A18}" sibTransId="{E74B8A5E-78D9-4E5B-86E1-203DE271581F}"/>
    <dgm:cxn modelId="{6D67163F-4880-4E0E-B95A-F0DDE2AB3673}" type="presOf" srcId="{C2F0E5C9-2943-4A9B-872F-ECF6B159E9F4}" destId="{BFDCC47A-3FE9-44B5-9256-8406C22486BA}" srcOrd="0" destOrd="0" presId="urn:microsoft.com/office/officeart/2016/7/layout/HexagonTimeline"/>
    <dgm:cxn modelId="{04774158-8FAB-47B4-A2EE-D3D3A7E958BE}" srcId="{08F627ED-A304-4697-8C44-18E45D3D2B1A}" destId="{9AC77E87-FC4D-4F04-889B-73358514DC0D}" srcOrd="3" destOrd="0" parTransId="{B29F90F6-921F-42B9-A496-5D121F61821E}" sibTransId="{3A77AB9A-DF29-465E-A0A5-D4FA3D0C537F}"/>
    <dgm:cxn modelId="{FF79A57F-A2E9-483E-AD10-5F90BB6D9BFF}" type="presOf" srcId="{5FC34D3A-C8D4-483C-8695-507470E74D50}" destId="{63AECF3B-25CA-476D-B7CA-904B4760CF3F}" srcOrd="0" destOrd="0" presId="urn:microsoft.com/office/officeart/2016/7/layout/HexagonTimeline"/>
    <dgm:cxn modelId="{F7608388-5A1F-4FE9-96E5-520EA7B1F725}" srcId="{9AC77E87-FC4D-4F04-889B-73358514DC0D}" destId="{C2F0E5C9-2943-4A9B-872F-ECF6B159E9F4}" srcOrd="0" destOrd="0" parTransId="{8FBB852D-32B7-4273-9DE3-951F1CFE69EC}" sibTransId="{1A62CB6F-38D7-44F2-AFAB-0C4382E3DA24}"/>
    <dgm:cxn modelId="{EBF452CA-3471-43AB-ACE9-A8D1E3C66270}" type="presOf" srcId="{E5E4D699-C3CF-4415-B32C-A18B48AFE2A3}" destId="{556899F1-13C2-441E-879C-8B5F26234632}" srcOrd="0" destOrd="0" presId="urn:microsoft.com/office/officeart/2016/7/layout/HexagonTimeline"/>
    <dgm:cxn modelId="{277179CE-E2F5-4733-8D23-9E37CACB7B9E}" srcId="{08F627ED-A304-4697-8C44-18E45D3D2B1A}" destId="{5FC34D3A-C8D4-483C-8695-507470E74D50}" srcOrd="1" destOrd="0" parTransId="{9978A89C-C2F1-4241-807C-13619E6D6376}" sibTransId="{1DECF9F5-40C0-4379-BCCE-7BCAAD54807B}"/>
    <dgm:cxn modelId="{D83265D3-E692-4137-90D3-748CD191DC94}" type="presOf" srcId="{9AC77E87-FC4D-4F04-889B-73358514DC0D}" destId="{2167599F-F719-471E-A82D-5E79BEF908F2}" srcOrd="0" destOrd="0" presId="urn:microsoft.com/office/officeart/2016/7/layout/HexagonTimeline"/>
    <dgm:cxn modelId="{A2DF84EA-DA42-4F03-BD6F-8E8D9966CB10}" srcId="{08F627ED-A304-4697-8C44-18E45D3D2B1A}" destId="{E5E4D699-C3CF-4415-B32C-A18B48AFE2A3}" srcOrd="0" destOrd="0" parTransId="{C7C70553-EB1A-4554-849D-8153CC4AFCEB}" sibTransId="{61990FFE-20A5-4112-BACD-16BA28C36EBA}"/>
    <dgm:cxn modelId="{F6B66A9F-F428-4AD7-99F8-E293C148ADA4}" type="presParOf" srcId="{0580C383-85A3-425E-A44E-5E7306FF943E}" destId="{78B1F1D9-D4A1-4078-8320-A9F734DAF01D}" srcOrd="0" destOrd="0" presId="urn:microsoft.com/office/officeart/2016/7/layout/HexagonTimeline"/>
    <dgm:cxn modelId="{F8D9346E-E7B0-4A3E-A3E5-66D91A5BB4EF}" type="presParOf" srcId="{78B1F1D9-D4A1-4078-8320-A9F734DAF01D}" destId="{556899F1-13C2-441E-879C-8B5F26234632}" srcOrd="0" destOrd="0" presId="urn:microsoft.com/office/officeart/2016/7/layout/HexagonTimeline"/>
    <dgm:cxn modelId="{1F4BFCED-49A0-470B-807C-94766C1A6E88}" type="presParOf" srcId="{78B1F1D9-D4A1-4078-8320-A9F734DAF01D}" destId="{3F8C8DF1-69FF-4267-9807-429FE1F669A4}" srcOrd="1" destOrd="0" presId="urn:microsoft.com/office/officeart/2016/7/layout/HexagonTimeline"/>
    <dgm:cxn modelId="{453F1C98-FCC0-488D-9610-0BEFFADC7BBD}" type="presParOf" srcId="{78B1F1D9-D4A1-4078-8320-A9F734DAF01D}" destId="{7CD542A5-A839-406E-A09D-761397CD34CA}" srcOrd="2" destOrd="0" presId="urn:microsoft.com/office/officeart/2016/7/layout/HexagonTimeline"/>
    <dgm:cxn modelId="{1D60F2B8-EC42-4898-9347-2E9FEA726633}" type="presParOf" srcId="{78B1F1D9-D4A1-4078-8320-A9F734DAF01D}" destId="{8EAC9032-35F1-40A2-BA92-FC6DD5F3161F}" srcOrd="3" destOrd="0" presId="urn:microsoft.com/office/officeart/2016/7/layout/HexagonTimeline"/>
    <dgm:cxn modelId="{0C4C8501-E8D0-4411-8A38-A7BBFDB0E499}" type="presParOf" srcId="{78B1F1D9-D4A1-4078-8320-A9F734DAF01D}" destId="{CF11A881-B1B6-4E4B-9AB0-2514A9285EBA}" srcOrd="4" destOrd="0" presId="urn:microsoft.com/office/officeart/2016/7/layout/HexagonTimeline"/>
    <dgm:cxn modelId="{1070EAB3-C0F2-4158-9934-A96BE7D30CD9}" type="presParOf" srcId="{0580C383-85A3-425E-A44E-5E7306FF943E}" destId="{0EDA1889-E3C7-4C7B-AA49-EF34A4D5D342}" srcOrd="1" destOrd="0" presId="urn:microsoft.com/office/officeart/2016/7/layout/HexagonTimeline"/>
    <dgm:cxn modelId="{FFEB116A-0DE3-4720-BD99-8ABC77BD1C02}" type="presParOf" srcId="{0580C383-85A3-425E-A44E-5E7306FF943E}" destId="{AF022427-467C-44D2-B19C-073E877201DB}" srcOrd="2" destOrd="0" presId="urn:microsoft.com/office/officeart/2016/7/layout/HexagonTimeline"/>
    <dgm:cxn modelId="{9EF28E46-6E27-4C18-BDF8-0BFCC94FA57E}" type="presParOf" srcId="{AF022427-467C-44D2-B19C-073E877201DB}" destId="{63AECF3B-25CA-476D-B7CA-904B4760CF3F}" srcOrd="0" destOrd="0" presId="urn:microsoft.com/office/officeart/2016/7/layout/HexagonTimeline"/>
    <dgm:cxn modelId="{E6ED1BB3-E46F-42D9-9458-24DED11FEC07}" type="presParOf" srcId="{AF022427-467C-44D2-B19C-073E877201DB}" destId="{7197D426-886B-449E-A886-FD13F5E0AC97}" srcOrd="1" destOrd="0" presId="urn:microsoft.com/office/officeart/2016/7/layout/HexagonTimeline"/>
    <dgm:cxn modelId="{FECFBD0C-B248-4FB1-86E5-D192B987C2F5}" type="presParOf" srcId="{AF022427-467C-44D2-B19C-073E877201DB}" destId="{B9D6C9D4-469A-4107-97AE-8C43EA5CB946}" srcOrd="2" destOrd="0" presId="urn:microsoft.com/office/officeart/2016/7/layout/HexagonTimeline"/>
    <dgm:cxn modelId="{B645B247-C944-4B53-A533-FC70B88844CA}" type="presParOf" srcId="{AF022427-467C-44D2-B19C-073E877201DB}" destId="{C1BEC2C0-22DD-44C4-AAFC-5C26B7685EF4}" srcOrd="3" destOrd="0" presId="urn:microsoft.com/office/officeart/2016/7/layout/HexagonTimeline"/>
    <dgm:cxn modelId="{EFEB0104-9BE6-4BE6-8CA4-080E4EC1D796}" type="presParOf" srcId="{AF022427-467C-44D2-B19C-073E877201DB}" destId="{AC3D3D7F-40C6-4526-8B59-8E5946ACD3E0}" srcOrd="4" destOrd="0" presId="urn:microsoft.com/office/officeart/2016/7/layout/HexagonTimeline"/>
    <dgm:cxn modelId="{30813E9F-92FE-457F-A798-34AED8C14747}" type="presParOf" srcId="{0580C383-85A3-425E-A44E-5E7306FF943E}" destId="{1E3B17F3-BEE3-4918-AC1A-690DF45EE902}" srcOrd="3" destOrd="0" presId="urn:microsoft.com/office/officeart/2016/7/layout/HexagonTimeline"/>
    <dgm:cxn modelId="{BFE8FC82-748F-4007-B16A-8ADD470E5CE8}" type="presParOf" srcId="{0580C383-85A3-425E-A44E-5E7306FF943E}" destId="{D1770950-AE34-40D9-810A-BC109B39D24D}" srcOrd="4" destOrd="0" presId="urn:microsoft.com/office/officeart/2016/7/layout/HexagonTimeline"/>
    <dgm:cxn modelId="{DFBD7509-815F-4FB8-A809-02375B172794}" type="presParOf" srcId="{D1770950-AE34-40D9-810A-BC109B39D24D}" destId="{BF256D98-0EB6-41C8-AEED-E83691475757}" srcOrd="0" destOrd="0" presId="urn:microsoft.com/office/officeart/2016/7/layout/HexagonTimeline"/>
    <dgm:cxn modelId="{0C3DD67A-9FDC-4E90-B290-3282E9CF1422}" type="presParOf" srcId="{D1770950-AE34-40D9-810A-BC109B39D24D}" destId="{DEDEAEC8-775B-4A0E-BDF8-C0B5BC0821DF}" srcOrd="1" destOrd="0" presId="urn:microsoft.com/office/officeart/2016/7/layout/HexagonTimeline"/>
    <dgm:cxn modelId="{DE943765-9F2B-414A-B8D6-82E9446F1B9C}" type="presParOf" srcId="{D1770950-AE34-40D9-810A-BC109B39D24D}" destId="{D59E0661-D3C3-4072-9F55-5F1D1C88A7C9}" srcOrd="2" destOrd="0" presId="urn:microsoft.com/office/officeart/2016/7/layout/HexagonTimeline"/>
    <dgm:cxn modelId="{8BCF504B-2DB1-409E-91C5-1930DC978596}" type="presParOf" srcId="{D1770950-AE34-40D9-810A-BC109B39D24D}" destId="{4A753F44-E78B-4293-B0C7-6430408A43FA}" srcOrd="3" destOrd="0" presId="urn:microsoft.com/office/officeart/2016/7/layout/HexagonTimeline"/>
    <dgm:cxn modelId="{D5E0E930-6D1D-4CA3-9410-1B7166E1ECE6}" type="presParOf" srcId="{D1770950-AE34-40D9-810A-BC109B39D24D}" destId="{40AE410E-3FB3-4E51-8DE0-EDECFB7DA049}" srcOrd="4" destOrd="0" presId="urn:microsoft.com/office/officeart/2016/7/layout/HexagonTimeline"/>
    <dgm:cxn modelId="{91F94770-C15E-4938-B10F-2A7CBA135758}" type="presParOf" srcId="{0580C383-85A3-425E-A44E-5E7306FF943E}" destId="{601495B8-8CCC-4CA7-9BCE-B7441480B866}" srcOrd="5" destOrd="0" presId="urn:microsoft.com/office/officeart/2016/7/layout/HexagonTimeline"/>
    <dgm:cxn modelId="{D2F630C4-800F-4F2C-96C2-5FAC8C3DDA3F}" type="presParOf" srcId="{0580C383-85A3-425E-A44E-5E7306FF943E}" destId="{5B34DA1A-FC3A-4252-92D3-378DC0EC0FE5}" srcOrd="6" destOrd="0" presId="urn:microsoft.com/office/officeart/2016/7/layout/HexagonTimeline"/>
    <dgm:cxn modelId="{42E56619-0899-4F93-AA04-6B89D6E75EE2}" type="presParOf" srcId="{5B34DA1A-FC3A-4252-92D3-378DC0EC0FE5}" destId="{2167599F-F719-471E-A82D-5E79BEF908F2}" srcOrd="0" destOrd="0" presId="urn:microsoft.com/office/officeart/2016/7/layout/HexagonTimeline"/>
    <dgm:cxn modelId="{CC8BB429-1C1D-41D0-9C32-118F0D311091}" type="presParOf" srcId="{5B34DA1A-FC3A-4252-92D3-378DC0EC0FE5}" destId="{BFDCC47A-3FE9-44B5-9256-8406C22486BA}" srcOrd="1" destOrd="0" presId="urn:microsoft.com/office/officeart/2016/7/layout/HexagonTimeline"/>
    <dgm:cxn modelId="{4363C672-AA2C-4885-821C-BF5619A95076}" type="presParOf" srcId="{5B34DA1A-FC3A-4252-92D3-378DC0EC0FE5}" destId="{DF12EC0F-ABC1-486B-A916-C06438CBEF0F}" srcOrd="2" destOrd="0" presId="urn:microsoft.com/office/officeart/2016/7/layout/HexagonTimeline"/>
    <dgm:cxn modelId="{F95F8B9A-6966-4FC1-9D25-C6B1B1EDE017}" type="presParOf" srcId="{5B34DA1A-FC3A-4252-92D3-378DC0EC0FE5}" destId="{140BD0F3-FA93-4CE5-A91C-40B9CBAA8403}" srcOrd="3" destOrd="0" presId="urn:microsoft.com/office/officeart/2016/7/layout/HexagonTimeline"/>
    <dgm:cxn modelId="{C6E7CA53-3FC8-438D-A502-77876C4B69E0}" type="presParOf" srcId="{5B34DA1A-FC3A-4252-92D3-378DC0EC0FE5}" destId="{D3810F1D-4B00-48FE-B4C9-510F3F52C1C3}" srcOrd="4" destOrd="0" presId="urn:microsoft.com/office/officeart/2016/7/layout/HexagonTimeline"/>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163566-01FA-4B99-996E-1BDAF548DA68}" type="doc">
      <dgm:prSet loTypeId="urn:microsoft.com/office/officeart/2005/8/layout/process5" loCatId="process" qsTypeId="urn:microsoft.com/office/officeart/2005/8/quickstyle/simple1" qsCatId="simple" csTypeId="urn:microsoft.com/office/officeart/2005/8/colors/colorful5" csCatId="colorful" phldr="1"/>
      <dgm:spPr/>
      <dgm:t>
        <a:bodyPr/>
        <a:lstStyle/>
        <a:p>
          <a:endParaRPr lang="en-US"/>
        </a:p>
      </dgm:t>
    </dgm:pt>
    <dgm:pt modelId="{8F3CE8D9-1C8D-407D-B9D2-894DC762D7F5}">
      <dgm:prSet phldrT="[Text]"/>
      <dgm:spPr>
        <a:xfrm>
          <a:off x="7835" y="15497"/>
          <a:ext cx="2342033" cy="1405220"/>
        </a:xfrm>
        <a:prstGeom prst="roundRect">
          <a:avLst>
            <a:gd name="adj" fmla="val 10000"/>
          </a:avLst>
        </a:prstGeom>
        <a:solidFill>
          <a:schemeClr val="tx2">
            <a:lumMod val="75000"/>
          </a:scheme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bg-BG" dirty="0">
              <a:solidFill>
                <a:sysClr val="window" lastClr="FFFFFF"/>
              </a:solidFill>
              <a:latin typeface="Calibri" panose="020F0502020204030204"/>
              <a:ea typeface="+mn-ea"/>
              <a:cs typeface="+mn-cs"/>
            </a:rPr>
            <a:t>Агенти на заплаха</a:t>
          </a:r>
          <a:endParaRPr lang="en-US" dirty="0">
            <a:solidFill>
              <a:sysClr val="window" lastClr="FFFFFF"/>
            </a:solidFill>
            <a:latin typeface="Calibri" panose="020F0502020204030204"/>
            <a:ea typeface="+mn-ea"/>
            <a:cs typeface="+mn-cs"/>
          </a:endParaRPr>
        </a:p>
      </dgm:t>
    </dgm:pt>
    <dgm:pt modelId="{A0DFEE80-A5E3-4FF8-808E-037F435F82AF}" type="parTrans" cxnId="{A21FD38A-8F2D-4221-BA16-DE394D23BFB6}">
      <dgm:prSet/>
      <dgm:spPr/>
      <dgm:t>
        <a:bodyPr/>
        <a:lstStyle/>
        <a:p>
          <a:endParaRPr lang="en-US"/>
        </a:p>
      </dgm:t>
    </dgm:pt>
    <dgm:pt modelId="{CEEF8ADD-B30D-419F-B3F9-60ADEB26B8E5}" type="sibTrans" cxnId="{A21FD38A-8F2D-4221-BA16-DE394D23BFB6}">
      <dgm:prSet/>
      <dgm:spPr>
        <a:xfrm>
          <a:off x="2555968" y="427695"/>
          <a:ext cx="496511" cy="580824"/>
        </a:xfrm>
        <a:prstGeom prst="rightArrow">
          <a:avLst>
            <a:gd name="adj1" fmla="val 60000"/>
            <a:gd name="adj2" fmla="val 50000"/>
          </a:avLst>
        </a:prstGeom>
        <a:solidFill>
          <a:schemeClr val="accent1">
            <a:lumMod val="75000"/>
          </a:schemeClr>
        </a:solidFill>
        <a:ln>
          <a:noFill/>
        </a:ln>
        <a:effectLst/>
      </dgm:spPr>
      <dgm:t>
        <a:bodyPr/>
        <a:lstStyle/>
        <a:p>
          <a:pPr>
            <a:buNone/>
          </a:pPr>
          <a:endParaRPr lang="en-US">
            <a:solidFill>
              <a:sysClr val="window" lastClr="FFFFFF"/>
            </a:solidFill>
            <a:latin typeface="Calibri" panose="020F0502020204030204"/>
            <a:ea typeface="+mn-ea"/>
            <a:cs typeface="+mn-cs"/>
          </a:endParaRPr>
        </a:p>
      </dgm:t>
    </dgm:pt>
    <dgm:pt modelId="{3DBFB3AD-4747-402A-8AFE-671307046EC5}">
      <dgm:prSet phldrT="[Text]"/>
      <dgm:spPr>
        <a:xfrm>
          <a:off x="3286683" y="15497"/>
          <a:ext cx="2342033" cy="1405220"/>
        </a:xfrm>
        <a:prstGeom prst="roundRect">
          <a:avLst>
            <a:gd name="adj" fmla="val 10000"/>
          </a:avLst>
        </a:prstGeom>
        <a:solidFill>
          <a:schemeClr val="tx2">
            <a:lumMod val="75000"/>
          </a:scheme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bg-BG" dirty="0">
              <a:solidFill>
                <a:sysClr val="window" lastClr="FFFFFF"/>
              </a:solidFill>
              <a:latin typeface="Calibri" panose="020F0502020204030204"/>
              <a:ea typeface="+mn-ea"/>
              <a:cs typeface="+mn-cs"/>
            </a:rPr>
            <a:t>Посока на кибератаката </a:t>
          </a:r>
          <a:endParaRPr lang="en-US" dirty="0">
            <a:solidFill>
              <a:sysClr val="window" lastClr="FFFFFF"/>
            </a:solidFill>
            <a:latin typeface="Calibri" panose="020F0502020204030204"/>
            <a:ea typeface="+mn-ea"/>
            <a:cs typeface="+mn-cs"/>
          </a:endParaRPr>
        </a:p>
      </dgm:t>
    </dgm:pt>
    <dgm:pt modelId="{0C167447-5301-4DE3-89F7-9D67773B73CD}" type="parTrans" cxnId="{EAB6E68E-F1C7-44DB-9F92-D84EB0A4F3A6}">
      <dgm:prSet/>
      <dgm:spPr/>
      <dgm:t>
        <a:bodyPr/>
        <a:lstStyle/>
        <a:p>
          <a:endParaRPr lang="en-US"/>
        </a:p>
      </dgm:t>
    </dgm:pt>
    <dgm:pt modelId="{94287C44-130C-4468-81F3-95E9CE1C0B01}" type="sibTrans" cxnId="{EAB6E68E-F1C7-44DB-9F92-D84EB0A4F3A6}">
      <dgm:prSet/>
      <dgm:spPr>
        <a:xfrm>
          <a:off x="5834815" y="427695"/>
          <a:ext cx="496511" cy="580824"/>
        </a:xfrm>
        <a:prstGeom prst="rightArrow">
          <a:avLst>
            <a:gd name="adj1" fmla="val 60000"/>
            <a:gd name="adj2" fmla="val 50000"/>
          </a:avLst>
        </a:prstGeom>
        <a:solidFill>
          <a:schemeClr val="accent1">
            <a:lumMod val="75000"/>
          </a:schemeClr>
        </a:solidFill>
        <a:ln>
          <a:noFill/>
        </a:ln>
        <a:effectLst/>
      </dgm:spPr>
      <dgm:t>
        <a:bodyPr/>
        <a:lstStyle/>
        <a:p>
          <a:pPr>
            <a:buNone/>
          </a:pPr>
          <a:endParaRPr lang="en-US">
            <a:solidFill>
              <a:sysClr val="window" lastClr="FFFFFF"/>
            </a:solidFill>
            <a:latin typeface="Calibri" panose="020F0502020204030204"/>
            <a:ea typeface="+mn-ea"/>
            <a:cs typeface="+mn-cs"/>
          </a:endParaRPr>
        </a:p>
      </dgm:t>
    </dgm:pt>
    <dgm:pt modelId="{5BC05C0E-7A55-464B-9A49-9A486B5B7392}">
      <dgm:prSet phldrT="[Text]"/>
      <dgm:spPr>
        <a:xfrm>
          <a:off x="6565530" y="15497"/>
          <a:ext cx="2342033" cy="1405220"/>
        </a:xfrm>
        <a:prstGeom prst="roundRect">
          <a:avLst>
            <a:gd name="adj" fmla="val 10000"/>
          </a:avLst>
        </a:prstGeom>
        <a:solidFill>
          <a:schemeClr val="tx2">
            <a:lumMod val="75000"/>
          </a:scheme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bg-BG" dirty="0">
              <a:solidFill>
                <a:sysClr val="window" lastClr="FFFFFF"/>
              </a:solidFill>
              <a:latin typeface="Calibri" panose="020F0502020204030204"/>
              <a:ea typeface="+mn-ea"/>
              <a:cs typeface="+mn-cs"/>
            </a:rPr>
            <a:t>Слабости в защитата, уязвимости</a:t>
          </a:r>
          <a:endParaRPr lang="en-US" dirty="0">
            <a:solidFill>
              <a:sysClr val="window" lastClr="FFFFFF"/>
            </a:solidFill>
            <a:latin typeface="Calibri" panose="020F0502020204030204"/>
            <a:ea typeface="+mn-ea"/>
            <a:cs typeface="+mn-cs"/>
          </a:endParaRPr>
        </a:p>
      </dgm:t>
    </dgm:pt>
    <dgm:pt modelId="{B9394894-ECB9-416C-8A81-161A918391F8}" type="parTrans" cxnId="{87A68BFC-F68C-4BF7-83F9-38F7CD92E4CE}">
      <dgm:prSet/>
      <dgm:spPr/>
      <dgm:t>
        <a:bodyPr/>
        <a:lstStyle/>
        <a:p>
          <a:endParaRPr lang="en-US"/>
        </a:p>
      </dgm:t>
    </dgm:pt>
    <dgm:pt modelId="{57C5F755-4D5C-4054-94D1-0CFB9BDF1348}" type="sibTrans" cxnId="{87A68BFC-F68C-4BF7-83F9-38F7CD92E4CE}">
      <dgm:prSet/>
      <dgm:spPr>
        <a:xfrm rot="5400000">
          <a:off x="7488291" y="1584660"/>
          <a:ext cx="496511" cy="580824"/>
        </a:xfrm>
        <a:prstGeom prst="rightArrow">
          <a:avLst>
            <a:gd name="adj1" fmla="val 60000"/>
            <a:gd name="adj2" fmla="val 50000"/>
          </a:avLst>
        </a:prstGeom>
        <a:solidFill>
          <a:schemeClr val="accent1">
            <a:lumMod val="75000"/>
          </a:schemeClr>
        </a:solidFill>
        <a:ln>
          <a:noFill/>
        </a:ln>
        <a:effectLst/>
      </dgm:spPr>
      <dgm:t>
        <a:bodyPr/>
        <a:lstStyle/>
        <a:p>
          <a:pPr>
            <a:buNone/>
          </a:pPr>
          <a:endParaRPr lang="en-US">
            <a:solidFill>
              <a:sysClr val="window" lastClr="FFFFFF"/>
            </a:solidFill>
            <a:latin typeface="Calibri" panose="020F0502020204030204"/>
            <a:ea typeface="+mn-ea"/>
            <a:cs typeface="+mn-cs"/>
          </a:endParaRPr>
        </a:p>
      </dgm:t>
    </dgm:pt>
    <dgm:pt modelId="{4D088134-D8A1-4134-83D3-0A728F13FACF}">
      <dgm:prSet phldrT="[Text]"/>
      <dgm:spPr>
        <a:xfrm>
          <a:off x="6565530" y="2357531"/>
          <a:ext cx="2342033" cy="1405220"/>
        </a:xfrm>
        <a:prstGeom prst="roundRect">
          <a:avLst>
            <a:gd name="adj" fmla="val 10000"/>
          </a:avLst>
        </a:prstGeom>
        <a:solidFill>
          <a:schemeClr val="tx2">
            <a:lumMod val="75000"/>
          </a:scheme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bg-BG" dirty="0">
              <a:solidFill>
                <a:sysClr val="window" lastClr="FFFFFF"/>
              </a:solidFill>
              <a:latin typeface="Calibri" panose="020F0502020204030204"/>
              <a:ea typeface="+mn-ea"/>
              <a:cs typeface="+mn-cs"/>
            </a:rPr>
            <a:t>Управление на защитата</a:t>
          </a:r>
          <a:endParaRPr lang="en-US" dirty="0">
            <a:solidFill>
              <a:sysClr val="window" lastClr="FFFFFF"/>
            </a:solidFill>
            <a:latin typeface="Calibri" panose="020F0502020204030204"/>
            <a:ea typeface="+mn-ea"/>
            <a:cs typeface="+mn-cs"/>
          </a:endParaRPr>
        </a:p>
      </dgm:t>
    </dgm:pt>
    <dgm:pt modelId="{C0747737-817C-459B-86FD-50C56F4A100E}" type="parTrans" cxnId="{AA5F921E-CBEE-42E8-9FB5-4FAD88F7440E}">
      <dgm:prSet/>
      <dgm:spPr/>
      <dgm:t>
        <a:bodyPr/>
        <a:lstStyle/>
        <a:p>
          <a:endParaRPr lang="en-US"/>
        </a:p>
      </dgm:t>
    </dgm:pt>
    <dgm:pt modelId="{A3AA10E1-FAEE-4B37-A8DE-016170F3F608}" type="sibTrans" cxnId="{AA5F921E-CBEE-42E8-9FB5-4FAD88F7440E}">
      <dgm:prSet/>
      <dgm:spPr>
        <a:xfrm rot="10800000">
          <a:off x="5862920" y="2769729"/>
          <a:ext cx="496511" cy="580824"/>
        </a:xfrm>
        <a:prstGeom prst="rightArrow">
          <a:avLst>
            <a:gd name="adj1" fmla="val 60000"/>
            <a:gd name="adj2" fmla="val 50000"/>
          </a:avLst>
        </a:prstGeom>
        <a:solidFill>
          <a:schemeClr val="accent1">
            <a:lumMod val="75000"/>
          </a:schemeClr>
        </a:solidFill>
        <a:ln>
          <a:noFill/>
        </a:ln>
        <a:effectLst/>
      </dgm:spPr>
      <dgm:t>
        <a:bodyPr/>
        <a:lstStyle/>
        <a:p>
          <a:pPr>
            <a:buNone/>
          </a:pPr>
          <a:endParaRPr lang="en-US">
            <a:solidFill>
              <a:sysClr val="window" lastClr="FFFFFF"/>
            </a:solidFill>
            <a:latin typeface="Calibri" panose="020F0502020204030204"/>
            <a:ea typeface="+mn-ea"/>
            <a:cs typeface="+mn-cs"/>
          </a:endParaRPr>
        </a:p>
      </dgm:t>
    </dgm:pt>
    <dgm:pt modelId="{3642A0E3-281C-4CE5-A0EE-F2C3029FF569}">
      <dgm:prSet phldrT="[Text]"/>
      <dgm:spPr>
        <a:xfrm>
          <a:off x="3286683" y="2357531"/>
          <a:ext cx="2342033" cy="1405220"/>
        </a:xfrm>
        <a:prstGeom prst="roundRect">
          <a:avLst>
            <a:gd name="adj" fmla="val 10000"/>
          </a:avLst>
        </a:prstGeom>
        <a:solidFill>
          <a:schemeClr val="tx2">
            <a:lumMod val="75000"/>
          </a:scheme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bg-BG" dirty="0">
              <a:solidFill>
                <a:sysClr val="window" lastClr="FFFFFF"/>
              </a:solidFill>
              <a:latin typeface="Calibri" panose="020F0502020204030204"/>
              <a:ea typeface="+mn-ea"/>
              <a:cs typeface="+mn-cs"/>
            </a:rPr>
            <a:t>Въздействие върху техническите устройства</a:t>
          </a:r>
          <a:endParaRPr lang="en-US" dirty="0">
            <a:solidFill>
              <a:sysClr val="window" lastClr="FFFFFF"/>
            </a:solidFill>
            <a:latin typeface="Calibri" panose="020F0502020204030204"/>
            <a:ea typeface="+mn-ea"/>
            <a:cs typeface="+mn-cs"/>
          </a:endParaRPr>
        </a:p>
      </dgm:t>
    </dgm:pt>
    <dgm:pt modelId="{375E7A6E-6783-4EBB-B797-0A3CAF001810}" type="parTrans" cxnId="{223D7007-8D66-4C25-B8DF-2FEADA32DBC0}">
      <dgm:prSet/>
      <dgm:spPr/>
      <dgm:t>
        <a:bodyPr/>
        <a:lstStyle/>
        <a:p>
          <a:endParaRPr lang="en-US"/>
        </a:p>
      </dgm:t>
    </dgm:pt>
    <dgm:pt modelId="{3A181949-ED15-4AA8-9DC2-BBCBC805F1B7}" type="sibTrans" cxnId="{223D7007-8D66-4C25-B8DF-2FEADA32DBC0}">
      <dgm:prSet/>
      <dgm:spPr>
        <a:xfrm rot="10800000">
          <a:off x="2584072" y="2769729"/>
          <a:ext cx="496511" cy="580824"/>
        </a:xfrm>
        <a:prstGeom prst="rightArrow">
          <a:avLst>
            <a:gd name="adj1" fmla="val 60000"/>
            <a:gd name="adj2" fmla="val 50000"/>
          </a:avLst>
        </a:prstGeom>
        <a:solidFill>
          <a:schemeClr val="accent1">
            <a:lumMod val="75000"/>
          </a:schemeClr>
        </a:solidFill>
        <a:ln>
          <a:noFill/>
        </a:ln>
        <a:effectLst/>
      </dgm:spPr>
      <dgm:t>
        <a:bodyPr/>
        <a:lstStyle/>
        <a:p>
          <a:pPr>
            <a:buNone/>
          </a:pPr>
          <a:endParaRPr lang="en-US">
            <a:solidFill>
              <a:sysClr val="window" lastClr="FFFFFF"/>
            </a:solidFill>
            <a:latin typeface="Calibri" panose="020F0502020204030204"/>
            <a:ea typeface="+mn-ea"/>
            <a:cs typeface="+mn-cs"/>
          </a:endParaRPr>
        </a:p>
      </dgm:t>
    </dgm:pt>
    <dgm:pt modelId="{C4254228-DFF7-4482-8D57-327AB57DC859}">
      <dgm:prSet phldrT="[Text]"/>
      <dgm:spPr>
        <a:xfrm>
          <a:off x="7835" y="2357531"/>
          <a:ext cx="2342033" cy="1405220"/>
        </a:xfrm>
        <a:prstGeom prst="roundRect">
          <a:avLst>
            <a:gd name="adj" fmla="val 10000"/>
          </a:avLst>
        </a:prstGeom>
        <a:solidFill>
          <a:schemeClr val="tx2">
            <a:lumMod val="75000"/>
          </a:schemeClr>
        </a:solidFill>
        <a:ln w="12700" cap="flat" cmpd="sng" algn="ctr">
          <a:solidFill>
            <a:sysClr val="window" lastClr="FFFFFF">
              <a:hueOff val="0"/>
              <a:satOff val="0"/>
              <a:lumOff val="0"/>
              <a:alphaOff val="0"/>
            </a:sysClr>
          </a:solidFill>
          <a:prstDash val="solid"/>
          <a:miter lim="800000"/>
        </a:ln>
        <a:effectLst/>
      </dgm:spPr>
      <dgm:t>
        <a:bodyPr/>
        <a:lstStyle/>
        <a:p>
          <a:pPr>
            <a:buNone/>
          </a:pPr>
          <a:r>
            <a:rPr lang="bg-BG" dirty="0">
              <a:solidFill>
                <a:sysClr val="window" lastClr="FFFFFF"/>
              </a:solidFill>
              <a:latin typeface="Calibri" panose="020F0502020204030204"/>
              <a:ea typeface="+mn-ea"/>
              <a:cs typeface="+mn-cs"/>
            </a:rPr>
            <a:t>Въздействие върху нормалното функциониране на системите, бизнеспроцесите</a:t>
          </a:r>
          <a:endParaRPr lang="en-US" dirty="0">
            <a:solidFill>
              <a:sysClr val="window" lastClr="FFFFFF"/>
            </a:solidFill>
            <a:latin typeface="Calibri" panose="020F0502020204030204"/>
            <a:ea typeface="+mn-ea"/>
            <a:cs typeface="+mn-cs"/>
          </a:endParaRPr>
        </a:p>
      </dgm:t>
    </dgm:pt>
    <dgm:pt modelId="{8BC3DF1F-C053-4E97-BA3A-37EA27F6C21E}" type="parTrans" cxnId="{30B13604-1516-49E3-BDFC-690569DBF035}">
      <dgm:prSet/>
      <dgm:spPr/>
      <dgm:t>
        <a:bodyPr/>
        <a:lstStyle/>
        <a:p>
          <a:endParaRPr lang="en-US"/>
        </a:p>
      </dgm:t>
    </dgm:pt>
    <dgm:pt modelId="{CC51621E-6DA3-41AC-A436-AE1EC1B4E1DE}" type="sibTrans" cxnId="{30B13604-1516-49E3-BDFC-690569DBF035}">
      <dgm:prSet/>
      <dgm:spPr/>
      <dgm:t>
        <a:bodyPr/>
        <a:lstStyle/>
        <a:p>
          <a:endParaRPr lang="en-US"/>
        </a:p>
      </dgm:t>
    </dgm:pt>
    <dgm:pt modelId="{7BCE2782-EE7F-409B-88C8-D89E7AA097E7}" type="pres">
      <dgm:prSet presAssocID="{A9163566-01FA-4B99-996E-1BDAF548DA68}" presName="diagram" presStyleCnt="0">
        <dgm:presLayoutVars>
          <dgm:dir/>
          <dgm:resizeHandles val="exact"/>
        </dgm:presLayoutVars>
      </dgm:prSet>
      <dgm:spPr/>
    </dgm:pt>
    <dgm:pt modelId="{4CE1B3F3-7DB5-4709-BB5B-4EF4F12204C6}" type="pres">
      <dgm:prSet presAssocID="{8F3CE8D9-1C8D-407D-B9D2-894DC762D7F5}" presName="node" presStyleLbl="node1" presStyleIdx="0" presStyleCnt="6">
        <dgm:presLayoutVars>
          <dgm:bulletEnabled val="1"/>
        </dgm:presLayoutVars>
      </dgm:prSet>
      <dgm:spPr/>
    </dgm:pt>
    <dgm:pt modelId="{8672182D-55FC-4DE5-AFA1-F0F1EB189231}" type="pres">
      <dgm:prSet presAssocID="{CEEF8ADD-B30D-419F-B3F9-60ADEB26B8E5}" presName="sibTrans" presStyleLbl="sibTrans2D1" presStyleIdx="0" presStyleCnt="5"/>
      <dgm:spPr/>
    </dgm:pt>
    <dgm:pt modelId="{A853E8EC-213A-40BB-BA5C-4BC4EF90877D}" type="pres">
      <dgm:prSet presAssocID="{CEEF8ADD-B30D-419F-B3F9-60ADEB26B8E5}" presName="connectorText" presStyleLbl="sibTrans2D1" presStyleIdx="0" presStyleCnt="5"/>
      <dgm:spPr/>
    </dgm:pt>
    <dgm:pt modelId="{15391D6F-5B0B-41D7-A96D-2B806BEDA129}" type="pres">
      <dgm:prSet presAssocID="{3DBFB3AD-4747-402A-8AFE-671307046EC5}" presName="node" presStyleLbl="node1" presStyleIdx="1" presStyleCnt="6">
        <dgm:presLayoutVars>
          <dgm:bulletEnabled val="1"/>
        </dgm:presLayoutVars>
      </dgm:prSet>
      <dgm:spPr/>
    </dgm:pt>
    <dgm:pt modelId="{B8DB2D9A-A628-4D5E-9848-1A80BB057893}" type="pres">
      <dgm:prSet presAssocID="{94287C44-130C-4468-81F3-95E9CE1C0B01}" presName="sibTrans" presStyleLbl="sibTrans2D1" presStyleIdx="1" presStyleCnt="5"/>
      <dgm:spPr/>
    </dgm:pt>
    <dgm:pt modelId="{6C63B5A2-1833-48F8-816D-9086EC12A705}" type="pres">
      <dgm:prSet presAssocID="{94287C44-130C-4468-81F3-95E9CE1C0B01}" presName="connectorText" presStyleLbl="sibTrans2D1" presStyleIdx="1" presStyleCnt="5"/>
      <dgm:spPr/>
    </dgm:pt>
    <dgm:pt modelId="{CFA34623-15FF-4738-9E7E-1850C436209D}" type="pres">
      <dgm:prSet presAssocID="{5BC05C0E-7A55-464B-9A49-9A486B5B7392}" presName="node" presStyleLbl="node1" presStyleIdx="2" presStyleCnt="6">
        <dgm:presLayoutVars>
          <dgm:bulletEnabled val="1"/>
        </dgm:presLayoutVars>
      </dgm:prSet>
      <dgm:spPr/>
    </dgm:pt>
    <dgm:pt modelId="{10697EBC-A488-445F-B67E-902AB4C308CC}" type="pres">
      <dgm:prSet presAssocID="{57C5F755-4D5C-4054-94D1-0CFB9BDF1348}" presName="sibTrans" presStyleLbl="sibTrans2D1" presStyleIdx="2" presStyleCnt="5"/>
      <dgm:spPr/>
    </dgm:pt>
    <dgm:pt modelId="{5FF82027-4B3C-4BA2-89BC-81F640814087}" type="pres">
      <dgm:prSet presAssocID="{57C5F755-4D5C-4054-94D1-0CFB9BDF1348}" presName="connectorText" presStyleLbl="sibTrans2D1" presStyleIdx="2" presStyleCnt="5"/>
      <dgm:spPr/>
    </dgm:pt>
    <dgm:pt modelId="{CB7869A3-7ABC-4F09-A8FD-CE6723D6FD41}" type="pres">
      <dgm:prSet presAssocID="{4D088134-D8A1-4134-83D3-0A728F13FACF}" presName="node" presStyleLbl="node1" presStyleIdx="3" presStyleCnt="6">
        <dgm:presLayoutVars>
          <dgm:bulletEnabled val="1"/>
        </dgm:presLayoutVars>
      </dgm:prSet>
      <dgm:spPr/>
    </dgm:pt>
    <dgm:pt modelId="{FC2D8354-29AA-4D67-BAF0-E3C8593D8910}" type="pres">
      <dgm:prSet presAssocID="{A3AA10E1-FAEE-4B37-A8DE-016170F3F608}" presName="sibTrans" presStyleLbl="sibTrans2D1" presStyleIdx="3" presStyleCnt="5"/>
      <dgm:spPr/>
    </dgm:pt>
    <dgm:pt modelId="{3EDC6DA6-FB0C-4ACC-B66D-9E922F454C82}" type="pres">
      <dgm:prSet presAssocID="{A3AA10E1-FAEE-4B37-A8DE-016170F3F608}" presName="connectorText" presStyleLbl="sibTrans2D1" presStyleIdx="3" presStyleCnt="5"/>
      <dgm:spPr/>
    </dgm:pt>
    <dgm:pt modelId="{F204F882-0080-49E8-94E4-2807E622059E}" type="pres">
      <dgm:prSet presAssocID="{3642A0E3-281C-4CE5-A0EE-F2C3029FF569}" presName="node" presStyleLbl="node1" presStyleIdx="4" presStyleCnt="6">
        <dgm:presLayoutVars>
          <dgm:bulletEnabled val="1"/>
        </dgm:presLayoutVars>
      </dgm:prSet>
      <dgm:spPr/>
    </dgm:pt>
    <dgm:pt modelId="{46F819FA-4CDE-4450-9837-1CC52094384E}" type="pres">
      <dgm:prSet presAssocID="{3A181949-ED15-4AA8-9DC2-BBCBC805F1B7}" presName="sibTrans" presStyleLbl="sibTrans2D1" presStyleIdx="4" presStyleCnt="5"/>
      <dgm:spPr/>
    </dgm:pt>
    <dgm:pt modelId="{B5968925-3BE0-49CE-9951-18AF23E0E0D9}" type="pres">
      <dgm:prSet presAssocID="{3A181949-ED15-4AA8-9DC2-BBCBC805F1B7}" presName="connectorText" presStyleLbl="sibTrans2D1" presStyleIdx="4" presStyleCnt="5"/>
      <dgm:spPr/>
    </dgm:pt>
    <dgm:pt modelId="{2C982A6F-D717-415B-B503-8D84DD3DB40D}" type="pres">
      <dgm:prSet presAssocID="{C4254228-DFF7-4482-8D57-327AB57DC859}" presName="node" presStyleLbl="node1" presStyleIdx="5" presStyleCnt="6">
        <dgm:presLayoutVars>
          <dgm:bulletEnabled val="1"/>
        </dgm:presLayoutVars>
      </dgm:prSet>
      <dgm:spPr/>
    </dgm:pt>
  </dgm:ptLst>
  <dgm:cxnLst>
    <dgm:cxn modelId="{30B13604-1516-49E3-BDFC-690569DBF035}" srcId="{A9163566-01FA-4B99-996E-1BDAF548DA68}" destId="{C4254228-DFF7-4482-8D57-327AB57DC859}" srcOrd="5" destOrd="0" parTransId="{8BC3DF1F-C053-4E97-BA3A-37EA27F6C21E}" sibTransId="{CC51621E-6DA3-41AC-A436-AE1EC1B4E1DE}"/>
    <dgm:cxn modelId="{223D7007-8D66-4C25-B8DF-2FEADA32DBC0}" srcId="{A9163566-01FA-4B99-996E-1BDAF548DA68}" destId="{3642A0E3-281C-4CE5-A0EE-F2C3029FF569}" srcOrd="4" destOrd="0" parTransId="{375E7A6E-6783-4EBB-B797-0A3CAF001810}" sibTransId="{3A181949-ED15-4AA8-9DC2-BBCBC805F1B7}"/>
    <dgm:cxn modelId="{AA5F921E-CBEE-42E8-9FB5-4FAD88F7440E}" srcId="{A9163566-01FA-4B99-996E-1BDAF548DA68}" destId="{4D088134-D8A1-4134-83D3-0A728F13FACF}" srcOrd="3" destOrd="0" parTransId="{C0747737-817C-459B-86FD-50C56F4A100E}" sibTransId="{A3AA10E1-FAEE-4B37-A8DE-016170F3F608}"/>
    <dgm:cxn modelId="{5C807927-1660-4F24-95AB-CF752DE7F1E9}" type="presOf" srcId="{CEEF8ADD-B30D-419F-B3F9-60ADEB26B8E5}" destId="{A853E8EC-213A-40BB-BA5C-4BC4EF90877D}" srcOrd="1" destOrd="0" presId="urn:microsoft.com/office/officeart/2005/8/layout/process5"/>
    <dgm:cxn modelId="{97E1052E-1235-4DA3-BA4F-D5BE8D6E74CF}" type="presOf" srcId="{57C5F755-4D5C-4054-94D1-0CFB9BDF1348}" destId="{5FF82027-4B3C-4BA2-89BC-81F640814087}" srcOrd="1" destOrd="0" presId="urn:microsoft.com/office/officeart/2005/8/layout/process5"/>
    <dgm:cxn modelId="{4160B239-261A-411F-8C73-15F5A856D4B5}" type="presOf" srcId="{3A181949-ED15-4AA8-9DC2-BBCBC805F1B7}" destId="{46F819FA-4CDE-4450-9837-1CC52094384E}" srcOrd="0" destOrd="0" presId="urn:microsoft.com/office/officeart/2005/8/layout/process5"/>
    <dgm:cxn modelId="{50F05042-A282-4B02-9719-7C932DD3BFD3}" type="presOf" srcId="{4D088134-D8A1-4134-83D3-0A728F13FACF}" destId="{CB7869A3-7ABC-4F09-A8FD-CE6723D6FD41}" srcOrd="0" destOrd="0" presId="urn:microsoft.com/office/officeart/2005/8/layout/process5"/>
    <dgm:cxn modelId="{2078D36C-AA62-461D-93E4-5A0870B8848E}" type="presOf" srcId="{C4254228-DFF7-4482-8D57-327AB57DC859}" destId="{2C982A6F-D717-415B-B503-8D84DD3DB40D}" srcOrd="0" destOrd="0" presId="urn:microsoft.com/office/officeart/2005/8/layout/process5"/>
    <dgm:cxn modelId="{A21FD38A-8F2D-4221-BA16-DE394D23BFB6}" srcId="{A9163566-01FA-4B99-996E-1BDAF548DA68}" destId="{8F3CE8D9-1C8D-407D-B9D2-894DC762D7F5}" srcOrd="0" destOrd="0" parTransId="{A0DFEE80-A5E3-4FF8-808E-037F435F82AF}" sibTransId="{CEEF8ADD-B30D-419F-B3F9-60ADEB26B8E5}"/>
    <dgm:cxn modelId="{D0F1E28B-6797-4349-AD79-03A8FF88986A}" type="presOf" srcId="{CEEF8ADD-B30D-419F-B3F9-60ADEB26B8E5}" destId="{8672182D-55FC-4DE5-AFA1-F0F1EB189231}" srcOrd="0" destOrd="0" presId="urn:microsoft.com/office/officeart/2005/8/layout/process5"/>
    <dgm:cxn modelId="{EAB6E68E-F1C7-44DB-9F92-D84EB0A4F3A6}" srcId="{A9163566-01FA-4B99-996E-1BDAF548DA68}" destId="{3DBFB3AD-4747-402A-8AFE-671307046EC5}" srcOrd="1" destOrd="0" parTransId="{0C167447-5301-4DE3-89F7-9D67773B73CD}" sibTransId="{94287C44-130C-4468-81F3-95E9CE1C0B01}"/>
    <dgm:cxn modelId="{252CCF93-F4C4-4AE4-8F9D-C27838B66394}" type="presOf" srcId="{8F3CE8D9-1C8D-407D-B9D2-894DC762D7F5}" destId="{4CE1B3F3-7DB5-4709-BB5B-4EF4F12204C6}" srcOrd="0" destOrd="0" presId="urn:microsoft.com/office/officeart/2005/8/layout/process5"/>
    <dgm:cxn modelId="{70640796-D68D-4248-86B0-9DDD87862401}" type="presOf" srcId="{A3AA10E1-FAEE-4B37-A8DE-016170F3F608}" destId="{FC2D8354-29AA-4D67-BAF0-E3C8593D8910}" srcOrd="0" destOrd="0" presId="urn:microsoft.com/office/officeart/2005/8/layout/process5"/>
    <dgm:cxn modelId="{DF441197-4E51-4B04-BEAB-AA4CFEEF3F24}" type="presOf" srcId="{3DBFB3AD-4747-402A-8AFE-671307046EC5}" destId="{15391D6F-5B0B-41D7-A96D-2B806BEDA129}" srcOrd="0" destOrd="0" presId="urn:microsoft.com/office/officeart/2005/8/layout/process5"/>
    <dgm:cxn modelId="{13DE6FA3-48B7-42E8-B46A-5C77E018B8ED}" type="presOf" srcId="{57C5F755-4D5C-4054-94D1-0CFB9BDF1348}" destId="{10697EBC-A488-445F-B67E-902AB4C308CC}" srcOrd="0" destOrd="0" presId="urn:microsoft.com/office/officeart/2005/8/layout/process5"/>
    <dgm:cxn modelId="{E0AB0EBB-1137-4EEA-AB90-58B8020E42BF}" type="presOf" srcId="{94287C44-130C-4468-81F3-95E9CE1C0B01}" destId="{B8DB2D9A-A628-4D5E-9848-1A80BB057893}" srcOrd="0" destOrd="0" presId="urn:microsoft.com/office/officeart/2005/8/layout/process5"/>
    <dgm:cxn modelId="{9867D8C3-7968-4535-9F75-49C5CC25702D}" type="presOf" srcId="{A9163566-01FA-4B99-996E-1BDAF548DA68}" destId="{7BCE2782-EE7F-409B-88C8-D89E7AA097E7}" srcOrd="0" destOrd="0" presId="urn:microsoft.com/office/officeart/2005/8/layout/process5"/>
    <dgm:cxn modelId="{58F84BE0-7DD0-46D6-9D29-1A8E89C8A170}" type="presOf" srcId="{3642A0E3-281C-4CE5-A0EE-F2C3029FF569}" destId="{F204F882-0080-49E8-94E4-2807E622059E}" srcOrd="0" destOrd="0" presId="urn:microsoft.com/office/officeart/2005/8/layout/process5"/>
    <dgm:cxn modelId="{3E4190E5-D8AF-4960-AC17-F1DDD61F6C51}" type="presOf" srcId="{5BC05C0E-7A55-464B-9A49-9A486B5B7392}" destId="{CFA34623-15FF-4738-9E7E-1850C436209D}" srcOrd="0" destOrd="0" presId="urn:microsoft.com/office/officeart/2005/8/layout/process5"/>
    <dgm:cxn modelId="{D8BF5CE8-92FE-4304-8EE4-F4A2EA24146B}" type="presOf" srcId="{A3AA10E1-FAEE-4B37-A8DE-016170F3F608}" destId="{3EDC6DA6-FB0C-4ACC-B66D-9E922F454C82}" srcOrd="1" destOrd="0" presId="urn:microsoft.com/office/officeart/2005/8/layout/process5"/>
    <dgm:cxn modelId="{9C98BBED-D370-4822-BE4A-517858996A8C}" type="presOf" srcId="{3A181949-ED15-4AA8-9DC2-BBCBC805F1B7}" destId="{B5968925-3BE0-49CE-9951-18AF23E0E0D9}" srcOrd="1" destOrd="0" presId="urn:microsoft.com/office/officeart/2005/8/layout/process5"/>
    <dgm:cxn modelId="{87A68BFC-F68C-4BF7-83F9-38F7CD92E4CE}" srcId="{A9163566-01FA-4B99-996E-1BDAF548DA68}" destId="{5BC05C0E-7A55-464B-9A49-9A486B5B7392}" srcOrd="2" destOrd="0" parTransId="{B9394894-ECB9-416C-8A81-161A918391F8}" sibTransId="{57C5F755-4D5C-4054-94D1-0CFB9BDF1348}"/>
    <dgm:cxn modelId="{827E2DFF-D30B-4D9B-A1CA-B6C0D245701B}" type="presOf" srcId="{94287C44-130C-4468-81F3-95E9CE1C0B01}" destId="{6C63B5A2-1833-48F8-816D-9086EC12A705}" srcOrd="1" destOrd="0" presId="urn:microsoft.com/office/officeart/2005/8/layout/process5"/>
    <dgm:cxn modelId="{F3686057-D727-4017-ACD8-E4605A15FDED}" type="presParOf" srcId="{7BCE2782-EE7F-409B-88C8-D89E7AA097E7}" destId="{4CE1B3F3-7DB5-4709-BB5B-4EF4F12204C6}" srcOrd="0" destOrd="0" presId="urn:microsoft.com/office/officeart/2005/8/layout/process5"/>
    <dgm:cxn modelId="{329596D6-4F25-4315-96D6-19295B7C3274}" type="presParOf" srcId="{7BCE2782-EE7F-409B-88C8-D89E7AA097E7}" destId="{8672182D-55FC-4DE5-AFA1-F0F1EB189231}" srcOrd="1" destOrd="0" presId="urn:microsoft.com/office/officeart/2005/8/layout/process5"/>
    <dgm:cxn modelId="{12720387-52A7-4AA1-B46A-5B3B2BCA8E64}" type="presParOf" srcId="{8672182D-55FC-4DE5-AFA1-F0F1EB189231}" destId="{A853E8EC-213A-40BB-BA5C-4BC4EF90877D}" srcOrd="0" destOrd="0" presId="urn:microsoft.com/office/officeart/2005/8/layout/process5"/>
    <dgm:cxn modelId="{EEDC8309-5386-4B6D-AF20-D68A9ACBF1CD}" type="presParOf" srcId="{7BCE2782-EE7F-409B-88C8-D89E7AA097E7}" destId="{15391D6F-5B0B-41D7-A96D-2B806BEDA129}" srcOrd="2" destOrd="0" presId="urn:microsoft.com/office/officeart/2005/8/layout/process5"/>
    <dgm:cxn modelId="{D96698D5-1DE0-428F-BA1A-9FBC521C01EF}" type="presParOf" srcId="{7BCE2782-EE7F-409B-88C8-D89E7AA097E7}" destId="{B8DB2D9A-A628-4D5E-9848-1A80BB057893}" srcOrd="3" destOrd="0" presId="urn:microsoft.com/office/officeart/2005/8/layout/process5"/>
    <dgm:cxn modelId="{93E9EE3C-5A70-4ABB-8CA1-4422B92BB316}" type="presParOf" srcId="{B8DB2D9A-A628-4D5E-9848-1A80BB057893}" destId="{6C63B5A2-1833-48F8-816D-9086EC12A705}" srcOrd="0" destOrd="0" presId="urn:microsoft.com/office/officeart/2005/8/layout/process5"/>
    <dgm:cxn modelId="{8242F81A-C11B-4545-9F56-FC773961EEC5}" type="presParOf" srcId="{7BCE2782-EE7F-409B-88C8-D89E7AA097E7}" destId="{CFA34623-15FF-4738-9E7E-1850C436209D}" srcOrd="4" destOrd="0" presId="urn:microsoft.com/office/officeart/2005/8/layout/process5"/>
    <dgm:cxn modelId="{833FD990-D41B-4F4A-B661-1FD7DDFB44A7}" type="presParOf" srcId="{7BCE2782-EE7F-409B-88C8-D89E7AA097E7}" destId="{10697EBC-A488-445F-B67E-902AB4C308CC}" srcOrd="5" destOrd="0" presId="urn:microsoft.com/office/officeart/2005/8/layout/process5"/>
    <dgm:cxn modelId="{C87E3FEE-0842-4CEF-AE51-DB0EEE844464}" type="presParOf" srcId="{10697EBC-A488-445F-B67E-902AB4C308CC}" destId="{5FF82027-4B3C-4BA2-89BC-81F640814087}" srcOrd="0" destOrd="0" presId="urn:microsoft.com/office/officeart/2005/8/layout/process5"/>
    <dgm:cxn modelId="{18A0F7B0-F485-4B9B-A4A6-4859AAEF717F}" type="presParOf" srcId="{7BCE2782-EE7F-409B-88C8-D89E7AA097E7}" destId="{CB7869A3-7ABC-4F09-A8FD-CE6723D6FD41}" srcOrd="6" destOrd="0" presId="urn:microsoft.com/office/officeart/2005/8/layout/process5"/>
    <dgm:cxn modelId="{E31C7FD8-CFE5-41EA-88A2-4C3EAEB383FD}" type="presParOf" srcId="{7BCE2782-EE7F-409B-88C8-D89E7AA097E7}" destId="{FC2D8354-29AA-4D67-BAF0-E3C8593D8910}" srcOrd="7" destOrd="0" presId="urn:microsoft.com/office/officeart/2005/8/layout/process5"/>
    <dgm:cxn modelId="{15C3701E-3F96-4863-8B1F-3B8E7FA4FCCC}" type="presParOf" srcId="{FC2D8354-29AA-4D67-BAF0-E3C8593D8910}" destId="{3EDC6DA6-FB0C-4ACC-B66D-9E922F454C82}" srcOrd="0" destOrd="0" presId="urn:microsoft.com/office/officeart/2005/8/layout/process5"/>
    <dgm:cxn modelId="{A486808E-61F1-4A5A-8991-26A92DEE05E7}" type="presParOf" srcId="{7BCE2782-EE7F-409B-88C8-D89E7AA097E7}" destId="{F204F882-0080-49E8-94E4-2807E622059E}" srcOrd="8" destOrd="0" presId="urn:microsoft.com/office/officeart/2005/8/layout/process5"/>
    <dgm:cxn modelId="{D3966BE8-B0B0-4396-8C6F-92D1961A8948}" type="presParOf" srcId="{7BCE2782-EE7F-409B-88C8-D89E7AA097E7}" destId="{46F819FA-4CDE-4450-9837-1CC52094384E}" srcOrd="9" destOrd="0" presId="urn:microsoft.com/office/officeart/2005/8/layout/process5"/>
    <dgm:cxn modelId="{E4965321-A7FB-4624-837E-9A1B681C7192}" type="presParOf" srcId="{46F819FA-4CDE-4450-9837-1CC52094384E}" destId="{B5968925-3BE0-49CE-9951-18AF23E0E0D9}" srcOrd="0" destOrd="0" presId="urn:microsoft.com/office/officeart/2005/8/layout/process5"/>
    <dgm:cxn modelId="{7A8922A7-3B30-48E1-B319-DFEC27610804}" type="presParOf" srcId="{7BCE2782-EE7F-409B-88C8-D89E7AA097E7}" destId="{2C982A6F-D717-415B-B503-8D84DD3DB40D}"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6899F1-13C2-441E-879C-8B5F26234632}">
      <dsp:nvSpPr>
        <dsp:cNvPr id="0" name=""/>
        <dsp:cNvSpPr/>
      </dsp:nvSpPr>
      <dsp:spPr>
        <a:xfrm>
          <a:off x="388710" y="1297801"/>
          <a:ext cx="2017633" cy="1134341"/>
        </a:xfrm>
        <a:prstGeom prst="homePlate">
          <a:avLst>
            <a:gd name="adj" fmla="val 40000"/>
          </a:avLst>
        </a:prstGeom>
        <a:solidFill>
          <a:schemeClr val="accent5">
            <a:lumMod val="75000"/>
          </a:schemeClr>
        </a:solidFill>
        <a:ln w="15875" cap="rnd" cmpd="sng" algn="ctr">
          <a:solidFill>
            <a:schemeClr val="bg1"/>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rtlCol="0" anchor="ctr" anchorCtr="0">
          <a:noAutofit/>
        </a:bodyPr>
        <a:lstStyle/>
        <a:p>
          <a:pPr marL="0" lvl="0" indent="0" algn="ctr" defTabSz="488950" rtl="0">
            <a:lnSpc>
              <a:spcPct val="90000"/>
            </a:lnSpc>
            <a:spcBef>
              <a:spcPct val="0"/>
            </a:spcBef>
            <a:spcAft>
              <a:spcPct val="35000"/>
            </a:spcAft>
            <a:buNone/>
          </a:pPr>
          <a:r>
            <a:rPr lang="bg-BG" sz="1100" b="1" kern="1200" dirty="0">
              <a:effectLst/>
              <a:latin typeface="Arial" panose="020B0604020202020204" pitchFamily="34" charset="0"/>
              <a:ea typeface="Calibri" panose="020F0502020204030204" pitchFamily="34" charset="0"/>
              <a:cs typeface="Arial" panose="020B0604020202020204" pitchFamily="34" charset="0"/>
            </a:rPr>
            <a:t>КИБЕРЗАПЛАХИТЕ В ИНФОРМАЦИОННИТЕ – КОМУНИКАЦИОННИ СИСТЕМИ</a:t>
          </a:r>
          <a:endParaRPr lang="en-GB" sz="1100" kern="1200" noProof="0" dirty="0">
            <a:latin typeface="Arial" panose="020B0604020202020204" pitchFamily="34" charset="0"/>
            <a:cs typeface="Arial" panose="020B0604020202020204" pitchFamily="34" charset="0"/>
          </a:endParaRPr>
        </a:p>
      </dsp:txBody>
      <dsp:txXfrm>
        <a:off x="388710" y="1297801"/>
        <a:ext cx="1790765" cy="1134341"/>
      </dsp:txXfrm>
    </dsp:sp>
    <dsp:sp modelId="{3F8C8DF1-69FF-4267-9807-429FE1F669A4}">
      <dsp:nvSpPr>
        <dsp:cNvPr id="0" name=""/>
        <dsp:cNvSpPr/>
      </dsp:nvSpPr>
      <dsp:spPr>
        <a:xfrm>
          <a:off x="-3606" y="-914191"/>
          <a:ext cx="2802268" cy="30249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rtlCol="0" anchor="b" anchorCtr="1">
          <a:noAutofit/>
        </a:bodyPr>
        <a:lstStyle/>
        <a:p>
          <a:pPr marL="0" lvl="0" indent="0" algn="ctr" defTabSz="488950" rtl="0">
            <a:lnSpc>
              <a:spcPct val="90000"/>
            </a:lnSpc>
            <a:spcBef>
              <a:spcPct val="0"/>
            </a:spcBef>
            <a:spcAft>
              <a:spcPct val="35000"/>
            </a:spcAft>
            <a:buNone/>
          </a:pPr>
          <a:endParaRPr lang="en-GB" sz="1100" kern="1200" noProof="0" dirty="0"/>
        </a:p>
      </dsp:txBody>
      <dsp:txXfrm>
        <a:off x="-3606" y="-914191"/>
        <a:ext cx="2802268" cy="3024910"/>
      </dsp:txXfrm>
    </dsp:sp>
    <dsp:sp modelId="{0EDA1889-E3C7-4C7B-AA49-EF34A4D5D342}">
      <dsp:nvSpPr>
        <dsp:cNvPr id="0" name=""/>
        <dsp:cNvSpPr/>
      </dsp:nvSpPr>
      <dsp:spPr>
        <a:xfrm rot="21428859">
          <a:off x="2406066" y="1853796"/>
          <a:ext cx="449140" cy="0"/>
        </a:xfrm>
        <a:custGeom>
          <a:avLst/>
          <a:gdLst/>
          <a:ahLst/>
          <a:cxnLst/>
          <a:rect l="0" t="0" r="0" b="0"/>
          <a:pathLst>
            <a:path>
              <a:moveTo>
                <a:pt x="0" y="0"/>
              </a:moveTo>
              <a:lnTo>
                <a:pt x="449140" y="0"/>
              </a:lnTo>
            </a:path>
          </a:pathLst>
        </a:custGeom>
        <a:no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CD542A5-A839-406E-A09D-761397CD34CA}">
      <dsp:nvSpPr>
        <dsp:cNvPr id="0" name=""/>
        <dsp:cNvSpPr/>
      </dsp:nvSpPr>
      <dsp:spPr>
        <a:xfrm>
          <a:off x="1397527" y="982512"/>
          <a:ext cx="0" cy="945284"/>
        </a:xfrm>
        <a:prstGeom prst="line">
          <a:avLst/>
        </a:prstGeom>
        <a:noFill/>
        <a:ln w="12700" cap="flat"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8EAC9032-35F1-40A2-BA92-FC6DD5F3161F}">
      <dsp:nvSpPr>
        <dsp:cNvPr id="0" name=""/>
        <dsp:cNvSpPr/>
      </dsp:nvSpPr>
      <dsp:spPr>
        <a:xfrm>
          <a:off x="1336001" y="1137089"/>
          <a:ext cx="123052" cy="189056"/>
        </a:xfrm>
        <a:prstGeom prst="rect">
          <a:avLst/>
        </a:prstGeom>
        <a:solidFill>
          <a:schemeClr val="bg2"/>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63AECF3B-25CA-476D-B7CA-904B4760CF3F}">
      <dsp:nvSpPr>
        <dsp:cNvPr id="0" name=""/>
        <dsp:cNvSpPr/>
      </dsp:nvSpPr>
      <dsp:spPr>
        <a:xfrm>
          <a:off x="2854927" y="1435487"/>
          <a:ext cx="1821788" cy="814268"/>
        </a:xfrm>
        <a:prstGeom prst="hexagon">
          <a:avLst>
            <a:gd name="adj" fmla="val 40000"/>
            <a:gd name="vf" fmla="val 115470"/>
          </a:avLst>
        </a:prstGeom>
        <a:solidFill>
          <a:schemeClr val="accent5">
            <a:lumMod val="75000"/>
          </a:schemeClr>
        </a:solidFill>
        <a:ln w="15875" cap="rnd" cmpd="sng" algn="ctr">
          <a:solidFill>
            <a:schemeClr val="bg1"/>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rtlCol="0" anchor="ctr" anchorCtr="0">
          <a:noAutofit/>
        </a:bodyPr>
        <a:lstStyle/>
        <a:p>
          <a:pPr marL="0" lvl="0" indent="0" algn="ctr" defTabSz="488950" rtl="0">
            <a:lnSpc>
              <a:spcPct val="90000"/>
            </a:lnSpc>
            <a:spcBef>
              <a:spcPct val="0"/>
            </a:spcBef>
            <a:spcAft>
              <a:spcPct val="35000"/>
            </a:spcAft>
            <a:buNone/>
          </a:pPr>
          <a:r>
            <a:rPr lang="bg-BG" sz="1100" b="1" kern="1200" dirty="0"/>
            <a:t>КИБЕРЗАЩИТА</a:t>
          </a:r>
          <a:endParaRPr lang="en-GB" sz="1100" kern="1200" noProof="0" dirty="0"/>
        </a:p>
      </dsp:txBody>
      <dsp:txXfrm>
        <a:off x="3115312" y="1551869"/>
        <a:ext cx="1301018" cy="581504"/>
      </dsp:txXfrm>
    </dsp:sp>
    <dsp:sp modelId="{7197D426-886B-449E-A886-FD13F5E0AC97}">
      <dsp:nvSpPr>
        <dsp:cNvPr id="0" name=""/>
        <dsp:cNvSpPr/>
      </dsp:nvSpPr>
      <dsp:spPr>
        <a:xfrm>
          <a:off x="2500691" y="2023638"/>
          <a:ext cx="2530261" cy="2171382"/>
        </a:xfrm>
        <a:prstGeom prst="rect">
          <a:avLst/>
        </a:prstGeom>
        <a:noFill/>
        <a:ln>
          <a:noFill/>
        </a:ln>
        <a:effectLst/>
      </dsp:spPr>
      <dsp:style>
        <a:lnRef idx="0">
          <a:scrgbClr r="0" g="0" b="0"/>
        </a:lnRef>
        <a:fillRef idx="0">
          <a:scrgbClr r="0" g="0" b="0"/>
        </a:fillRef>
        <a:effectRef idx="0">
          <a:scrgbClr r="0" g="0" b="0"/>
        </a:effectRef>
        <a:fontRef idx="minor"/>
      </dsp:style>
    </dsp:sp>
    <dsp:sp modelId="{1E3B17F3-BEE3-4918-AC1A-690DF45EE902}">
      <dsp:nvSpPr>
        <dsp:cNvPr id="0" name=""/>
        <dsp:cNvSpPr/>
      </dsp:nvSpPr>
      <dsp:spPr>
        <a:xfrm rot="21597527">
          <a:off x="4676716" y="1842319"/>
          <a:ext cx="838849" cy="0"/>
        </a:xfrm>
        <a:custGeom>
          <a:avLst/>
          <a:gdLst/>
          <a:ahLst/>
          <a:cxnLst/>
          <a:rect l="0" t="0" r="0" b="0"/>
          <a:pathLst>
            <a:path>
              <a:moveTo>
                <a:pt x="0" y="0"/>
              </a:moveTo>
              <a:lnTo>
                <a:pt x="838849" y="0"/>
              </a:lnTo>
            </a:path>
          </a:pathLst>
        </a:custGeom>
        <a:no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9D6C9D4-469A-4107-97AE-8C43EA5CB946}">
      <dsp:nvSpPr>
        <dsp:cNvPr id="0" name=""/>
        <dsp:cNvSpPr/>
      </dsp:nvSpPr>
      <dsp:spPr>
        <a:xfrm>
          <a:off x="3765822" y="1913160"/>
          <a:ext cx="0" cy="678556"/>
        </a:xfrm>
        <a:prstGeom prst="line">
          <a:avLst/>
        </a:prstGeom>
        <a:noFill/>
        <a:ln w="12700" cap="flat"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C1BEC2C0-22DD-44C4-AAFC-5C26B7685EF4}">
      <dsp:nvSpPr>
        <dsp:cNvPr id="0" name=""/>
        <dsp:cNvSpPr/>
      </dsp:nvSpPr>
      <dsp:spPr>
        <a:xfrm>
          <a:off x="3710267" y="2408120"/>
          <a:ext cx="111108" cy="135711"/>
        </a:xfrm>
        <a:prstGeom prst="rect">
          <a:avLst/>
        </a:prstGeom>
        <a:solidFill>
          <a:schemeClr val="bg2"/>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BF256D98-0EB6-41C8-AEED-E83691475757}">
      <dsp:nvSpPr>
        <dsp:cNvPr id="0" name=""/>
        <dsp:cNvSpPr/>
      </dsp:nvSpPr>
      <dsp:spPr>
        <a:xfrm>
          <a:off x="5515565" y="1284135"/>
          <a:ext cx="1665417" cy="1115765"/>
        </a:xfrm>
        <a:prstGeom prst="hexagon">
          <a:avLst>
            <a:gd name="adj" fmla="val 40000"/>
            <a:gd name="vf" fmla="val 115470"/>
          </a:avLst>
        </a:prstGeom>
        <a:solidFill>
          <a:schemeClr val="accent5">
            <a:lumMod val="75000"/>
          </a:schemeClr>
        </a:solidFill>
        <a:ln w="15875" cap="rnd" cmpd="sng" algn="ctr">
          <a:solidFill>
            <a:schemeClr val="bg1"/>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rtlCol="0" anchor="ctr" anchorCtr="0">
          <a:noAutofit/>
        </a:bodyPr>
        <a:lstStyle/>
        <a:p>
          <a:pPr marL="0" lvl="0" indent="0" algn="ctr" defTabSz="488950" rtl="0">
            <a:lnSpc>
              <a:spcPct val="90000"/>
            </a:lnSpc>
            <a:spcBef>
              <a:spcPct val="0"/>
            </a:spcBef>
            <a:spcAft>
              <a:spcPct val="35000"/>
            </a:spcAft>
            <a:buNone/>
          </a:pPr>
          <a:r>
            <a:rPr lang="bg-BG" sz="1100" b="1" kern="1200" dirty="0"/>
            <a:t>ОСНОВНИ ПОДХОДИ ПРИ ЗАЩИТА НА ИКС</a:t>
          </a:r>
          <a:endParaRPr lang="en-GB" sz="1100" kern="1200" noProof="0" dirty="0"/>
        </a:p>
      </dsp:txBody>
      <dsp:txXfrm>
        <a:off x="5808110" y="1480129"/>
        <a:ext cx="1080327" cy="723777"/>
      </dsp:txXfrm>
    </dsp:sp>
    <dsp:sp modelId="{DEDEAEC8-775B-4A0E-BDF8-C0B5BC0821DF}">
      <dsp:nvSpPr>
        <dsp:cNvPr id="0" name=""/>
        <dsp:cNvSpPr/>
      </dsp:nvSpPr>
      <dsp:spPr>
        <a:xfrm>
          <a:off x="5191734" y="-912377"/>
          <a:ext cx="2313079" cy="29753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rtlCol="0" anchor="b" anchorCtr="1">
          <a:noAutofit/>
        </a:bodyPr>
        <a:lstStyle/>
        <a:p>
          <a:pPr marL="0" lvl="0" indent="0" algn="ctr" defTabSz="488950" rtl="0">
            <a:lnSpc>
              <a:spcPct val="90000"/>
            </a:lnSpc>
            <a:spcBef>
              <a:spcPct val="0"/>
            </a:spcBef>
            <a:spcAft>
              <a:spcPct val="35000"/>
            </a:spcAft>
            <a:buNone/>
          </a:pPr>
          <a:endParaRPr lang="en-GB" sz="1100" kern="1200" noProof="0" dirty="0"/>
        </a:p>
      </dsp:txBody>
      <dsp:txXfrm>
        <a:off x="5191734" y="-912377"/>
        <a:ext cx="2313079" cy="2975375"/>
      </dsp:txXfrm>
    </dsp:sp>
    <dsp:sp modelId="{601495B8-8CCC-4CA7-9BCE-B7441480B866}">
      <dsp:nvSpPr>
        <dsp:cNvPr id="0" name=""/>
        <dsp:cNvSpPr/>
      </dsp:nvSpPr>
      <dsp:spPr>
        <a:xfrm rot="21495812">
          <a:off x="7180851" y="1833362"/>
          <a:ext cx="571264" cy="0"/>
        </a:xfrm>
        <a:custGeom>
          <a:avLst/>
          <a:gdLst/>
          <a:ahLst/>
          <a:cxnLst/>
          <a:rect l="0" t="0" r="0" b="0"/>
          <a:pathLst>
            <a:path>
              <a:moveTo>
                <a:pt x="0" y="0"/>
              </a:moveTo>
              <a:lnTo>
                <a:pt x="571264" y="0"/>
              </a:lnTo>
            </a:path>
          </a:pathLst>
        </a:custGeom>
        <a:no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59E0661-D3C3-4072-9F55-5F1D1C88A7C9}">
      <dsp:nvSpPr>
        <dsp:cNvPr id="0" name=""/>
        <dsp:cNvSpPr/>
      </dsp:nvSpPr>
      <dsp:spPr>
        <a:xfrm>
          <a:off x="6348274" y="967298"/>
          <a:ext cx="0" cy="929804"/>
        </a:xfrm>
        <a:prstGeom prst="line">
          <a:avLst/>
        </a:prstGeom>
        <a:noFill/>
        <a:ln w="12700" cap="flat"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4A753F44-E78B-4293-B0C7-6430408A43FA}">
      <dsp:nvSpPr>
        <dsp:cNvPr id="0" name=""/>
        <dsp:cNvSpPr/>
      </dsp:nvSpPr>
      <dsp:spPr>
        <a:xfrm>
          <a:off x="6297488" y="1115683"/>
          <a:ext cx="101571" cy="185960"/>
        </a:xfrm>
        <a:prstGeom prst="rect">
          <a:avLst/>
        </a:prstGeom>
        <a:solidFill>
          <a:schemeClr val="bg2"/>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2167599F-F719-471E-A82D-5E79BEF908F2}">
      <dsp:nvSpPr>
        <dsp:cNvPr id="0" name=""/>
        <dsp:cNvSpPr/>
      </dsp:nvSpPr>
      <dsp:spPr>
        <a:xfrm rot="10800000">
          <a:off x="7751985" y="1080837"/>
          <a:ext cx="1730157" cy="1487739"/>
        </a:xfrm>
        <a:prstGeom prst="homePlate">
          <a:avLst>
            <a:gd name="adj" fmla="val 40000"/>
          </a:avLst>
        </a:prstGeom>
        <a:solidFill>
          <a:schemeClr val="accent5">
            <a:lumMod val="75000"/>
          </a:schemeClr>
        </a:solidFill>
        <a:ln w="15875" cap="rnd" cmpd="sng" algn="ctr">
          <a:solidFill>
            <a:schemeClr val="bg1"/>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rtlCol="0" anchor="ctr" anchorCtr="0">
          <a:noAutofit/>
        </a:bodyPr>
        <a:lstStyle/>
        <a:p>
          <a:pPr marL="0" lvl="0" indent="0" algn="ctr" defTabSz="488950" rtl="0">
            <a:lnSpc>
              <a:spcPct val="90000"/>
            </a:lnSpc>
            <a:spcBef>
              <a:spcPct val="0"/>
            </a:spcBef>
            <a:spcAft>
              <a:spcPct val="35000"/>
            </a:spcAft>
            <a:buNone/>
          </a:pPr>
          <a:r>
            <a:rPr lang="bg-BG" sz="1100" b="1" kern="1200" dirty="0">
              <a:effectLst/>
              <a:latin typeface="Arial" panose="020B0604020202020204" pitchFamily="34" charset="0"/>
              <a:ea typeface="Calibri" panose="020F0502020204030204" pitchFamily="34" charset="0"/>
              <a:cs typeface="Arial" panose="020B0604020202020204" pitchFamily="34" charset="0"/>
            </a:rPr>
            <a:t>МЕРКИ ЗА ЗАЩИТА СРЕЩУ КИБЕРАТАКИ</a:t>
          </a:r>
          <a:endParaRPr lang="en-GB" sz="1100" kern="1200" noProof="0" dirty="0">
            <a:latin typeface="Arial" panose="020B0604020202020204" pitchFamily="34" charset="0"/>
            <a:cs typeface="Arial" panose="020B0604020202020204" pitchFamily="34" charset="0"/>
          </a:endParaRPr>
        </a:p>
      </dsp:txBody>
      <dsp:txXfrm rot="10800000">
        <a:off x="8049533" y="1080837"/>
        <a:ext cx="1432609" cy="1487739"/>
      </dsp:txXfrm>
    </dsp:sp>
    <dsp:sp modelId="{BFDCC47A-3FE9-44B5-9256-8406C22486BA}">
      <dsp:nvSpPr>
        <dsp:cNvPr id="0" name=""/>
        <dsp:cNvSpPr/>
      </dsp:nvSpPr>
      <dsp:spPr>
        <a:xfrm>
          <a:off x="7415565" y="1107762"/>
          <a:ext cx="2402996" cy="39673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7790" rIns="0" bIns="97790" numCol="1" spcCol="1270" rtlCol="0" anchor="t" anchorCtr="1">
          <a:noAutofit/>
        </a:bodyPr>
        <a:lstStyle/>
        <a:p>
          <a:pPr marL="0" lvl="0" indent="0" algn="ctr" defTabSz="488950" rtl="0">
            <a:lnSpc>
              <a:spcPct val="90000"/>
            </a:lnSpc>
            <a:spcBef>
              <a:spcPct val="0"/>
            </a:spcBef>
            <a:spcAft>
              <a:spcPct val="35000"/>
            </a:spcAft>
            <a:buNone/>
          </a:pPr>
          <a:endParaRPr lang="en-GB" sz="1100" kern="1200" noProof="0" dirty="0"/>
        </a:p>
      </dsp:txBody>
      <dsp:txXfrm>
        <a:off x="7415565" y="1107762"/>
        <a:ext cx="2402996" cy="3967305"/>
      </dsp:txXfrm>
    </dsp:sp>
    <dsp:sp modelId="{DF12EC0F-ABC1-486B-A916-C06438CBEF0F}">
      <dsp:nvSpPr>
        <dsp:cNvPr id="0" name=""/>
        <dsp:cNvSpPr/>
      </dsp:nvSpPr>
      <dsp:spPr>
        <a:xfrm>
          <a:off x="8617064" y="1614633"/>
          <a:ext cx="0" cy="1239783"/>
        </a:xfrm>
        <a:prstGeom prst="line">
          <a:avLst/>
        </a:prstGeom>
        <a:noFill/>
        <a:ln w="12700" cap="flat"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140BD0F3-FA93-4CE5-A91C-40B9CBAA8403}">
      <dsp:nvSpPr>
        <dsp:cNvPr id="0" name=""/>
        <dsp:cNvSpPr/>
      </dsp:nvSpPr>
      <dsp:spPr>
        <a:xfrm>
          <a:off x="8564304" y="2334083"/>
          <a:ext cx="105519" cy="247956"/>
        </a:xfrm>
        <a:prstGeom prst="rect">
          <a:avLst/>
        </a:prstGeom>
        <a:solidFill>
          <a:schemeClr val="bg2"/>
        </a:solidFill>
        <a:ln w="2222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E1B3F3-7DB5-4709-BB5B-4EF4F12204C6}">
      <dsp:nvSpPr>
        <dsp:cNvPr id="0" name=""/>
        <dsp:cNvSpPr/>
      </dsp:nvSpPr>
      <dsp:spPr>
        <a:xfrm>
          <a:off x="7835" y="15497"/>
          <a:ext cx="2342033" cy="1405220"/>
        </a:xfrm>
        <a:prstGeom prst="roundRect">
          <a:avLst>
            <a:gd name="adj" fmla="val 10000"/>
          </a:avLst>
        </a:prstGeom>
        <a:solidFill>
          <a:schemeClr val="tx2">
            <a:lumMod val="75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bg-BG" sz="1700" kern="1200" dirty="0">
              <a:solidFill>
                <a:sysClr val="window" lastClr="FFFFFF"/>
              </a:solidFill>
              <a:latin typeface="Calibri" panose="020F0502020204030204"/>
              <a:ea typeface="+mn-ea"/>
              <a:cs typeface="+mn-cs"/>
            </a:rPr>
            <a:t>Агенти на заплаха</a:t>
          </a:r>
          <a:endParaRPr lang="en-US" sz="1700" kern="1200" dirty="0">
            <a:solidFill>
              <a:sysClr val="window" lastClr="FFFFFF"/>
            </a:solidFill>
            <a:latin typeface="Calibri" panose="020F0502020204030204"/>
            <a:ea typeface="+mn-ea"/>
            <a:cs typeface="+mn-cs"/>
          </a:endParaRPr>
        </a:p>
      </dsp:txBody>
      <dsp:txXfrm>
        <a:off x="48992" y="56654"/>
        <a:ext cx="2259719" cy="1322906"/>
      </dsp:txXfrm>
    </dsp:sp>
    <dsp:sp modelId="{8672182D-55FC-4DE5-AFA1-F0F1EB189231}">
      <dsp:nvSpPr>
        <dsp:cNvPr id="0" name=""/>
        <dsp:cNvSpPr/>
      </dsp:nvSpPr>
      <dsp:spPr>
        <a:xfrm>
          <a:off x="2555968" y="427695"/>
          <a:ext cx="496511" cy="580824"/>
        </a:xfrm>
        <a:prstGeom prst="rightArrow">
          <a:avLst>
            <a:gd name="adj1" fmla="val 60000"/>
            <a:gd name="adj2" fmla="val 50000"/>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solidFill>
              <a:sysClr val="window" lastClr="FFFFFF"/>
            </a:solidFill>
            <a:latin typeface="Calibri" panose="020F0502020204030204"/>
            <a:ea typeface="+mn-ea"/>
            <a:cs typeface="+mn-cs"/>
          </a:endParaRPr>
        </a:p>
      </dsp:txBody>
      <dsp:txXfrm>
        <a:off x="2555968" y="543860"/>
        <a:ext cx="347558" cy="348494"/>
      </dsp:txXfrm>
    </dsp:sp>
    <dsp:sp modelId="{15391D6F-5B0B-41D7-A96D-2B806BEDA129}">
      <dsp:nvSpPr>
        <dsp:cNvPr id="0" name=""/>
        <dsp:cNvSpPr/>
      </dsp:nvSpPr>
      <dsp:spPr>
        <a:xfrm>
          <a:off x="3286683" y="15497"/>
          <a:ext cx="2342033" cy="1405220"/>
        </a:xfrm>
        <a:prstGeom prst="roundRect">
          <a:avLst>
            <a:gd name="adj" fmla="val 10000"/>
          </a:avLst>
        </a:prstGeom>
        <a:solidFill>
          <a:schemeClr val="tx2">
            <a:lumMod val="75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bg-BG" sz="1700" kern="1200" dirty="0">
              <a:solidFill>
                <a:sysClr val="window" lastClr="FFFFFF"/>
              </a:solidFill>
              <a:latin typeface="Calibri" panose="020F0502020204030204"/>
              <a:ea typeface="+mn-ea"/>
              <a:cs typeface="+mn-cs"/>
            </a:rPr>
            <a:t>Посока на кибератаката </a:t>
          </a:r>
          <a:endParaRPr lang="en-US" sz="1700" kern="1200" dirty="0">
            <a:solidFill>
              <a:sysClr val="window" lastClr="FFFFFF"/>
            </a:solidFill>
            <a:latin typeface="Calibri" panose="020F0502020204030204"/>
            <a:ea typeface="+mn-ea"/>
            <a:cs typeface="+mn-cs"/>
          </a:endParaRPr>
        </a:p>
      </dsp:txBody>
      <dsp:txXfrm>
        <a:off x="3327840" y="56654"/>
        <a:ext cx="2259719" cy="1322906"/>
      </dsp:txXfrm>
    </dsp:sp>
    <dsp:sp modelId="{B8DB2D9A-A628-4D5E-9848-1A80BB057893}">
      <dsp:nvSpPr>
        <dsp:cNvPr id="0" name=""/>
        <dsp:cNvSpPr/>
      </dsp:nvSpPr>
      <dsp:spPr>
        <a:xfrm>
          <a:off x="5834815" y="427695"/>
          <a:ext cx="496511" cy="580824"/>
        </a:xfrm>
        <a:prstGeom prst="rightArrow">
          <a:avLst>
            <a:gd name="adj1" fmla="val 60000"/>
            <a:gd name="adj2" fmla="val 50000"/>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solidFill>
              <a:sysClr val="window" lastClr="FFFFFF"/>
            </a:solidFill>
            <a:latin typeface="Calibri" panose="020F0502020204030204"/>
            <a:ea typeface="+mn-ea"/>
            <a:cs typeface="+mn-cs"/>
          </a:endParaRPr>
        </a:p>
      </dsp:txBody>
      <dsp:txXfrm>
        <a:off x="5834815" y="543860"/>
        <a:ext cx="347558" cy="348494"/>
      </dsp:txXfrm>
    </dsp:sp>
    <dsp:sp modelId="{CFA34623-15FF-4738-9E7E-1850C436209D}">
      <dsp:nvSpPr>
        <dsp:cNvPr id="0" name=""/>
        <dsp:cNvSpPr/>
      </dsp:nvSpPr>
      <dsp:spPr>
        <a:xfrm>
          <a:off x="6565530" y="15497"/>
          <a:ext cx="2342033" cy="1405220"/>
        </a:xfrm>
        <a:prstGeom prst="roundRect">
          <a:avLst>
            <a:gd name="adj" fmla="val 10000"/>
          </a:avLst>
        </a:prstGeom>
        <a:solidFill>
          <a:schemeClr val="tx2">
            <a:lumMod val="75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bg-BG" sz="1700" kern="1200" dirty="0">
              <a:solidFill>
                <a:sysClr val="window" lastClr="FFFFFF"/>
              </a:solidFill>
              <a:latin typeface="Calibri" panose="020F0502020204030204"/>
              <a:ea typeface="+mn-ea"/>
              <a:cs typeface="+mn-cs"/>
            </a:rPr>
            <a:t>Слабости в защитата, уязвимости</a:t>
          </a:r>
          <a:endParaRPr lang="en-US" sz="1700" kern="1200" dirty="0">
            <a:solidFill>
              <a:sysClr val="window" lastClr="FFFFFF"/>
            </a:solidFill>
            <a:latin typeface="Calibri" panose="020F0502020204030204"/>
            <a:ea typeface="+mn-ea"/>
            <a:cs typeface="+mn-cs"/>
          </a:endParaRPr>
        </a:p>
      </dsp:txBody>
      <dsp:txXfrm>
        <a:off x="6606687" y="56654"/>
        <a:ext cx="2259719" cy="1322906"/>
      </dsp:txXfrm>
    </dsp:sp>
    <dsp:sp modelId="{10697EBC-A488-445F-B67E-902AB4C308CC}">
      <dsp:nvSpPr>
        <dsp:cNvPr id="0" name=""/>
        <dsp:cNvSpPr/>
      </dsp:nvSpPr>
      <dsp:spPr>
        <a:xfrm rot="5400000">
          <a:off x="7488291" y="1584660"/>
          <a:ext cx="496511" cy="580824"/>
        </a:xfrm>
        <a:prstGeom prst="rightArrow">
          <a:avLst>
            <a:gd name="adj1" fmla="val 60000"/>
            <a:gd name="adj2" fmla="val 50000"/>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solidFill>
              <a:sysClr val="window" lastClr="FFFFFF"/>
            </a:solidFill>
            <a:latin typeface="Calibri" panose="020F0502020204030204"/>
            <a:ea typeface="+mn-ea"/>
            <a:cs typeface="+mn-cs"/>
          </a:endParaRPr>
        </a:p>
      </dsp:txBody>
      <dsp:txXfrm rot="-5400000">
        <a:off x="7562300" y="1626817"/>
        <a:ext cx="348494" cy="347558"/>
      </dsp:txXfrm>
    </dsp:sp>
    <dsp:sp modelId="{CB7869A3-7ABC-4F09-A8FD-CE6723D6FD41}">
      <dsp:nvSpPr>
        <dsp:cNvPr id="0" name=""/>
        <dsp:cNvSpPr/>
      </dsp:nvSpPr>
      <dsp:spPr>
        <a:xfrm>
          <a:off x="6565530" y="2357531"/>
          <a:ext cx="2342033" cy="1405220"/>
        </a:xfrm>
        <a:prstGeom prst="roundRect">
          <a:avLst>
            <a:gd name="adj" fmla="val 10000"/>
          </a:avLst>
        </a:prstGeom>
        <a:solidFill>
          <a:schemeClr val="tx2">
            <a:lumMod val="75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bg-BG" sz="1700" kern="1200" dirty="0">
              <a:solidFill>
                <a:sysClr val="window" lastClr="FFFFFF"/>
              </a:solidFill>
              <a:latin typeface="Calibri" panose="020F0502020204030204"/>
              <a:ea typeface="+mn-ea"/>
              <a:cs typeface="+mn-cs"/>
            </a:rPr>
            <a:t>Управление на защитата</a:t>
          </a:r>
          <a:endParaRPr lang="en-US" sz="1700" kern="1200" dirty="0">
            <a:solidFill>
              <a:sysClr val="window" lastClr="FFFFFF"/>
            </a:solidFill>
            <a:latin typeface="Calibri" panose="020F0502020204030204"/>
            <a:ea typeface="+mn-ea"/>
            <a:cs typeface="+mn-cs"/>
          </a:endParaRPr>
        </a:p>
      </dsp:txBody>
      <dsp:txXfrm>
        <a:off x="6606687" y="2398688"/>
        <a:ext cx="2259719" cy="1322906"/>
      </dsp:txXfrm>
    </dsp:sp>
    <dsp:sp modelId="{FC2D8354-29AA-4D67-BAF0-E3C8593D8910}">
      <dsp:nvSpPr>
        <dsp:cNvPr id="0" name=""/>
        <dsp:cNvSpPr/>
      </dsp:nvSpPr>
      <dsp:spPr>
        <a:xfrm rot="10800000">
          <a:off x="5862920" y="2769729"/>
          <a:ext cx="496511" cy="580824"/>
        </a:xfrm>
        <a:prstGeom prst="rightArrow">
          <a:avLst>
            <a:gd name="adj1" fmla="val 60000"/>
            <a:gd name="adj2" fmla="val 50000"/>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solidFill>
              <a:sysClr val="window" lastClr="FFFFFF"/>
            </a:solidFill>
            <a:latin typeface="Calibri" panose="020F0502020204030204"/>
            <a:ea typeface="+mn-ea"/>
            <a:cs typeface="+mn-cs"/>
          </a:endParaRPr>
        </a:p>
      </dsp:txBody>
      <dsp:txXfrm rot="10800000">
        <a:off x="6011873" y="2885894"/>
        <a:ext cx="347558" cy="348494"/>
      </dsp:txXfrm>
    </dsp:sp>
    <dsp:sp modelId="{F204F882-0080-49E8-94E4-2807E622059E}">
      <dsp:nvSpPr>
        <dsp:cNvPr id="0" name=""/>
        <dsp:cNvSpPr/>
      </dsp:nvSpPr>
      <dsp:spPr>
        <a:xfrm>
          <a:off x="3286683" y="2357531"/>
          <a:ext cx="2342033" cy="1405220"/>
        </a:xfrm>
        <a:prstGeom prst="roundRect">
          <a:avLst>
            <a:gd name="adj" fmla="val 10000"/>
          </a:avLst>
        </a:prstGeom>
        <a:solidFill>
          <a:schemeClr val="tx2">
            <a:lumMod val="75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bg-BG" sz="1700" kern="1200" dirty="0">
              <a:solidFill>
                <a:sysClr val="window" lastClr="FFFFFF"/>
              </a:solidFill>
              <a:latin typeface="Calibri" panose="020F0502020204030204"/>
              <a:ea typeface="+mn-ea"/>
              <a:cs typeface="+mn-cs"/>
            </a:rPr>
            <a:t>Въздействие върху техническите устройства</a:t>
          </a:r>
          <a:endParaRPr lang="en-US" sz="1700" kern="1200" dirty="0">
            <a:solidFill>
              <a:sysClr val="window" lastClr="FFFFFF"/>
            </a:solidFill>
            <a:latin typeface="Calibri" panose="020F0502020204030204"/>
            <a:ea typeface="+mn-ea"/>
            <a:cs typeface="+mn-cs"/>
          </a:endParaRPr>
        </a:p>
      </dsp:txBody>
      <dsp:txXfrm>
        <a:off x="3327840" y="2398688"/>
        <a:ext cx="2259719" cy="1322906"/>
      </dsp:txXfrm>
    </dsp:sp>
    <dsp:sp modelId="{46F819FA-4CDE-4450-9837-1CC52094384E}">
      <dsp:nvSpPr>
        <dsp:cNvPr id="0" name=""/>
        <dsp:cNvSpPr/>
      </dsp:nvSpPr>
      <dsp:spPr>
        <a:xfrm rot="10800000">
          <a:off x="2584072" y="2769729"/>
          <a:ext cx="496511" cy="580824"/>
        </a:xfrm>
        <a:prstGeom prst="rightArrow">
          <a:avLst>
            <a:gd name="adj1" fmla="val 60000"/>
            <a:gd name="adj2" fmla="val 50000"/>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solidFill>
              <a:sysClr val="window" lastClr="FFFFFF"/>
            </a:solidFill>
            <a:latin typeface="Calibri" panose="020F0502020204030204"/>
            <a:ea typeface="+mn-ea"/>
            <a:cs typeface="+mn-cs"/>
          </a:endParaRPr>
        </a:p>
      </dsp:txBody>
      <dsp:txXfrm rot="10800000">
        <a:off x="2733025" y="2885894"/>
        <a:ext cx="347558" cy="348494"/>
      </dsp:txXfrm>
    </dsp:sp>
    <dsp:sp modelId="{2C982A6F-D717-415B-B503-8D84DD3DB40D}">
      <dsp:nvSpPr>
        <dsp:cNvPr id="0" name=""/>
        <dsp:cNvSpPr/>
      </dsp:nvSpPr>
      <dsp:spPr>
        <a:xfrm>
          <a:off x="7835" y="2357531"/>
          <a:ext cx="2342033" cy="1405220"/>
        </a:xfrm>
        <a:prstGeom prst="roundRect">
          <a:avLst>
            <a:gd name="adj" fmla="val 10000"/>
          </a:avLst>
        </a:prstGeom>
        <a:solidFill>
          <a:schemeClr val="tx2">
            <a:lumMod val="75000"/>
          </a:scheme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bg-BG" sz="1700" kern="1200" dirty="0">
              <a:solidFill>
                <a:sysClr val="window" lastClr="FFFFFF"/>
              </a:solidFill>
              <a:latin typeface="Calibri" panose="020F0502020204030204"/>
              <a:ea typeface="+mn-ea"/>
              <a:cs typeface="+mn-cs"/>
            </a:rPr>
            <a:t>Въздействие върху нормалното функциониране на системите, бизнеспроцесите</a:t>
          </a:r>
          <a:endParaRPr lang="en-US" sz="1700" kern="1200" dirty="0">
            <a:solidFill>
              <a:sysClr val="window" lastClr="FFFFFF"/>
            </a:solidFill>
            <a:latin typeface="Calibri" panose="020F0502020204030204"/>
            <a:ea typeface="+mn-ea"/>
            <a:cs typeface="+mn-cs"/>
          </a:endParaRPr>
        </a:p>
      </dsp:txBody>
      <dsp:txXfrm>
        <a:off x="48992" y="2398688"/>
        <a:ext cx="2259719" cy="1322906"/>
      </dsp:txXfrm>
    </dsp:sp>
  </dsp:spTree>
</dsp:drawing>
</file>

<file path=ppt/diagrams/layout1.xml><?xml version="1.0" encoding="utf-8"?>
<dgm:layoutDef xmlns:dgm="http://schemas.openxmlformats.org/drawingml/2006/diagram" xmlns:a="http://schemas.openxmlformats.org/drawingml/2006/main" uniqueId="urn:microsoft.com/office/officeart/2016/7/layout/HexagonTimeline">
  <dgm:title val="Hexagon Timeline"/>
  <dgm:desc val="Use to show a list of events in chronological order. An invisible box contains the description while the date is shown in hexagons, except for the first and last node where the date is shown in a home shape. It can display large amount of text with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1" val="20"/>
      <dgm:constr type="primFontSz" for="des" forName="Childtext1" val="20"/>
      <dgm:constr type="primFontSz" for="des" forName="Childtext1" refType="primFontSz" refFor="des" refForName="Parent1" op="lte"/>
      <dgm:constr type="w" for="ch" forName="composite" refType="w"/>
      <dgm:constr type="h" for="ch" forName="composite" refType="h"/>
      <dgm:constr type="w" for="ch" forName="spaceBetweenRectangles" refType="w" fact="0"/>
      <dgm:constr type="h" for="ch" forName="spaceBetweenRectangles" refType="h" fact="0"/>
      <dgm:constr type="primFontSz" for="des" forName="Parent1" op="equ"/>
      <dgm:constr type="primFontSz" for="des" forName="Childtext1" op="equ"/>
    </dgm:constrLst>
    <dgm:forEach name="nodesForEach" axis="ch" ptType="node">
      <dgm:layoutNode name="composite">
        <dgm:alg type="composite"/>
        <dgm:shape xmlns:r="http://schemas.openxmlformats.org/officeDocument/2006/relationships" r:blip="">
          <dgm:adjLst/>
        </dgm:shape>
        <dgm:choose name="casesForSnakingLogic">
          <dgm:if name="Name7" axis="self" ptType="node" func="posOdd" op="equ" val="1">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t" for="ch" forName="Childtext1" refType="h" fact="0"/>
              <dgm:constr type="w" for="ch" forName="ConnectLine"/>
              <dgm:constr type="h" for="ch" forName="ConnectLine" refType="h" fact="0.1"/>
              <dgm:constr type="b" for="ch" forName="ConnectLine" refType="t" refFor="ch" refForName="Parent1"/>
              <dgm:constr type="ctrX" for="ch" forName="ConnectLine" refType="w" fact="0.5"/>
              <dgm:constr type="w" for="ch" forName="ConnectLineEnd" refType="h" fact="0.02"/>
              <dgm:constr type="h" for="ch" forName="ConnectLineEnd" refType="h" fact="0.02"/>
              <dgm:constr type="b" for="ch" forName="ConnectLineEnd" refType="t" refFor="ch" refForName="ConnectLine"/>
              <dgm:constr type="ctrX" for="ch" forName="ConnectLineEnd" refType="ctrX" refFor="ch" refForName="ConnectLine"/>
              <dgm:constr type="w" for="ch" forName="EmptyPane" refType="w"/>
              <dgm:constr type="b" for="ch" forName="EmptyPane" refType="h"/>
              <dgm:constr type="h" for="ch" forName="EmptyPane" refType="h" fact="0.44"/>
            </dgm:constrLst>
          </dgm:if>
          <dgm:else name="Name8">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b" for="ch" forName="Childtext1" refType="h"/>
              <dgm:constr type="w" for="ch" forName="ConnectLine"/>
              <dgm:constr type="h" for="ch" forName="ConnectLine" refType="h" fact="0.1"/>
              <dgm:constr type="t" for="ch" forName="ConnectLine" refType="b" refFor="ch" refForName="Parent1"/>
              <dgm:constr type="ctrX" for="ch" forName="ConnectLine" refType="w" fact="0.5"/>
              <dgm:constr type="w" for="ch" forName="ConnectLineEnd" refType="h" fact="0.02"/>
              <dgm:constr type="h" for="ch" forName="ConnectLineEnd" refType="h" fact="0.02"/>
              <dgm:constr type="t" for="ch" forName="ConnectLineEnd" refType="b" refFor="ch" refForName="ConnectLine"/>
              <dgm:constr type="ctrX" for="ch" forName="ConnectLineEnd" refType="ctrX" refFor="ch" refForName="ConnectLine"/>
              <dgm:constr type="w" for="ch" forName="EmptyPane" refType="w"/>
              <dgm:constr type="h" for="ch" forName="EmptyPane" refType="h" fact="0.44"/>
            </dgm:constrLst>
          </dgm:else>
        </dgm:choose>
        <dgm:layoutNode name="Parent1" styleLbl="alignNode1">
          <dgm:varLst>
            <dgm:chMax val="1"/>
            <dgm:chPref val="1"/>
            <dgm:bulletEnabled val="1"/>
          </dgm:varLst>
          <dgm:alg type="tx"/>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ect" r:blip="">
                    <dgm:adjLst/>
                  </dgm:shape>
                </dgm:if>
                <dgm:else name="ifMoreThanOneNode">
                  <dgm:choose name="Name18">
                    <dgm:if name="Name19" func="var" arg="dir" op="equ" val="norm">
                      <dgm:shape xmlns:r="http://schemas.openxmlformats.org/officeDocument/2006/relationships" type="homePlate" r:blip="">
                        <dgm:adjLst>
                          <dgm:adj idx="1" val="0.4"/>
                        </dgm:adjLst>
                      </dgm:shape>
                    </dgm:if>
                    <dgm:else name="Name20">
                      <dgm:shape xmlns:r="http://schemas.openxmlformats.org/officeDocument/2006/relationships" rot="180" type="homePlate" r:blip="">
                        <dgm:adjLst>
                          <dgm:adj idx="1" val="0.4"/>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180" type="homePlate" r:blip="">
                        <dgm:adjLst>
                          <dgm:adj idx="1" val="0.4"/>
                        </dgm:adjLst>
                      </dgm:shape>
                    </dgm:if>
                    <dgm:else name="Name26">
                      <dgm:shape xmlns:r="http://schemas.openxmlformats.org/officeDocument/2006/relationships" type="homePlate" r:blip="">
                        <dgm:adjLst>
                          <dgm:adj idx="1" val="0.4"/>
                        </dgm:adjLst>
                      </dgm:shape>
                    </dgm:else>
                  </dgm:choose>
                </dgm:if>
                <dgm:else name="Name27">
                  <dgm:shape xmlns:r="http://schemas.openxmlformats.org/officeDocument/2006/relationships" type="hexagon" r:blip="">
                    <dgm:adjLst>
                      <dgm:adj idx="1" val="0.4"/>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moveWith="Parent1">
          <dgm:varLst>
            <dgm:chMax val="0"/>
            <dgm:chPref val="0"/>
            <dgm:bulletEnabled/>
          </dgm:varLst>
          <dgm:choose name="casesForTxtDirLogic1">
            <dgm:if name="Name77" axis="self" ptType="node" func="posOdd" op="equ" val="1">
              <dgm:alg type="tx">
                <dgm:param type="txAnchorVert" val="b"/>
                <dgm:param type="txAnchorHorz" val="ctr"/>
                <dgm:param type="parTxRTLAlign" val="ctr"/>
                <dgm:param type="parTxLTRAlign" val="ctr"/>
              </dgm:alg>
            </dgm:if>
            <dgm:else name="Name88">
              <dgm:alg type="tx">
                <dgm:param type="txAnchorVert" val="t"/>
                <dgm:param type="txAnchorHorz" val="ctr"/>
                <dgm:param type="parTxRTLAlign" val="ctr"/>
                <dgm:param type="parTxLTRAlign" val="ctr"/>
              </dgm:alg>
            </dgm:else>
          </dgm:choose>
          <dgm:shape xmlns:r="http://schemas.openxmlformats.org/officeDocument/2006/relationships" type="rect" r:blip="">
            <dgm:adjLst/>
          </dgm:shape>
          <dgm:constrLst>
            <dgm:constr type="lMarg"/>
            <dgm:constr type="rMarg"/>
            <dgm:constr type="tMarg" refType="primFontSz" fact="0.7"/>
            <dgm:constr type="bMarg" refType="primFontSz" fact="0.7"/>
          </dgm:constrLst>
          <dgm:presOf axis="ch" ptType="node"/>
          <dgm:ruleLst>
            <dgm:rule type="primFontSz" val="11" fact="NaN" max="NaN"/>
          </dgm:ruleLst>
        </dgm:layoutNode>
        <dgm:layoutNode name="ConnectLine" styleLbl="sibTrans1D1" moveWith="Parent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ConnectLineEnd" styleLbl="node1" moveWith="Parent1">
          <dgm:alg type="sp"/>
          <dgm:shape xmlns:r="http://schemas.openxmlformats.org/officeDocument/2006/relationships" type="rect" r:blip="">
            <dgm:adjLst/>
          </dgm:shape>
          <dgm:presOf/>
          <dgm:constrLst/>
        </dgm:layoutNode>
        <dgm:layoutNode name="EmptyPane" moveWith="Parent1">
          <dgm:alg type="sp"/>
          <dgm:shape xmlns:r="http://schemas.openxmlformats.org/officeDocument/2006/relationships" r:blip="">
            <dgm:adjLst/>
          </dgm:shape>
          <dgm:presOf/>
          <dgm:constrLst/>
        </dgm:layoutNode>
      </dgm:layoutNode>
      <dgm:forEach name="Name28" axis="followSib" ptType="sibTrans" cnt="1">
        <dgm:layoutNode name="spaceBetweenRectangles" styleLbl="fgAcc1">
          <dgm:alg type="conn">
            <dgm:param type="dim" val="1D"/>
            <dgm:param type="srcNode" val="Parent1"/>
            <dgm:param type="dstNode" val="Parent1"/>
            <dgm:param type="begPts" val="midR"/>
            <dgm:param type="endPts" val="midL"/>
            <dgm:param type="endSty" val="noArr"/>
          </dgm:alg>
          <dgm:shape xmlns:r="http://schemas.openxmlformats.org/officeDocument/2006/relationships" type="conn" r:blip="" zOrderOff="-2">
            <dgm:adjLst/>
          </dgm:shape>
          <dgm:presOf/>
          <dgm:constrLst>
            <dgm:constr type="connDist"/>
            <dgm:constr type="begPad"/>
            <dgm:constr type="endPad"/>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67222DC-BB3B-4EAB-A530-D4CB0EDF34BB}" type="datetime1">
              <a:rPr lang="en-GB" smtClean="0"/>
              <a:t>14/07/2022</a:t>
            </a:fld>
            <a:endParaRPr lang="en-GB"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19600D8-5BEA-4731-9914-C29D83A4E837}" type="slidenum">
              <a:rPr lang="en-GB" smtClean="0"/>
              <a:t>‹#›</a:t>
            </a:fld>
            <a:endParaRPr lang="en-GB" dirty="0"/>
          </a:p>
        </p:txBody>
      </p:sp>
    </p:spTree>
    <p:extLst>
      <p:ext uri="{BB962C8B-B14F-4D97-AF65-F5344CB8AC3E}">
        <p14:creationId xmlns:p14="http://schemas.microsoft.com/office/powerpoint/2010/main" val="8671430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E5EA7F-45B2-41F2-963A-5B1F16B48934}" type="datetime1">
              <a:rPr lang="en-GB" noProof="0" smtClean="0"/>
              <a:t>14/07/2022</a:t>
            </a:fld>
            <a:endParaRPr lang="en-GB"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0CB8C7-CF05-40CE-A629-FB548A4C69CE}" type="slidenum">
              <a:rPr lang="en-GB" noProof="0" smtClean="0"/>
              <a:t>‹#›</a:t>
            </a:fld>
            <a:endParaRPr lang="en-GB" noProof="0" dirty="0"/>
          </a:p>
        </p:txBody>
      </p:sp>
    </p:spTree>
    <p:extLst>
      <p:ext uri="{BB962C8B-B14F-4D97-AF65-F5344CB8AC3E}">
        <p14:creationId xmlns:p14="http://schemas.microsoft.com/office/powerpoint/2010/main" val="404011137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0CB8C7-CF05-40CE-A629-FB548A4C69CE}" type="slidenum">
              <a:rPr lang="en-GB" smtClean="0"/>
              <a:t>1</a:t>
            </a:fld>
            <a:endParaRPr lang="en-GB" dirty="0"/>
          </a:p>
        </p:txBody>
      </p:sp>
    </p:spTree>
    <p:extLst>
      <p:ext uri="{BB962C8B-B14F-4D97-AF65-F5344CB8AC3E}">
        <p14:creationId xmlns:p14="http://schemas.microsoft.com/office/powerpoint/2010/main" val="3583461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0CB8C7-CF05-40CE-A629-FB548A4C69CE}" type="slidenum">
              <a:rPr lang="en-GB" smtClean="0"/>
              <a:t>3</a:t>
            </a:fld>
            <a:endParaRPr lang="en-GB" dirty="0"/>
          </a:p>
        </p:txBody>
      </p:sp>
    </p:spTree>
    <p:extLst>
      <p:ext uri="{BB962C8B-B14F-4D97-AF65-F5344CB8AC3E}">
        <p14:creationId xmlns:p14="http://schemas.microsoft.com/office/powerpoint/2010/main" val="444134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GB"/>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pPr rtl="0"/>
            <a:fld id="{CEE2DB92-2ED9-44BF-A314-22FF23ABB36A}" type="datetime1">
              <a:rPr lang="en-GB" noProof="0" smtClean="0"/>
              <a:t>14/07/2022</a:t>
            </a:fld>
            <a:endParaRPr lang="en-GB" noProof="0" dirty="0"/>
          </a:p>
        </p:txBody>
      </p:sp>
      <p:sp>
        <p:nvSpPr>
          <p:cNvPr id="5" name="Footer Placeholder 4"/>
          <p:cNvSpPr>
            <a:spLocks noGrp="1"/>
          </p:cNvSpPr>
          <p:nvPr>
            <p:ph type="ftr" sz="quarter" idx="11"/>
          </p:nvPr>
        </p:nvSpPr>
        <p:spPr/>
        <p:txBody>
          <a:bodyPr/>
          <a:lstStyle/>
          <a:p>
            <a:pPr rtl="0"/>
            <a:endParaRPr lang="en-GB" noProof="0"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pPr rtl="0"/>
            <a:fld id="{34B7E4EF-A1BD-40F4-AB7B-04F084DD991D}" type="slidenum">
              <a:rPr lang="en-GB" noProof="0" smtClean="0"/>
              <a:t>‹#›</a:t>
            </a:fld>
            <a:endParaRPr lang="en-GB" noProof="0" dirty="0"/>
          </a:p>
        </p:txBody>
      </p:sp>
    </p:spTree>
    <p:extLst>
      <p:ext uri="{BB962C8B-B14F-4D97-AF65-F5344CB8AC3E}">
        <p14:creationId xmlns:p14="http://schemas.microsoft.com/office/powerpoint/2010/main" val="332477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pPr rtl="0"/>
            <a:fld id="{F09528AD-1995-459A-8E8C-55675F90F978}" type="datetime1">
              <a:rPr lang="en-GB" noProof="0" smtClean="0"/>
              <a:t>14/07/2022</a:t>
            </a:fld>
            <a:endParaRPr lang="en-GB" noProof="0" dirty="0"/>
          </a:p>
        </p:txBody>
      </p:sp>
      <p:sp>
        <p:nvSpPr>
          <p:cNvPr id="5" name="Footer Placeholder 4"/>
          <p:cNvSpPr>
            <a:spLocks noGrp="1"/>
          </p:cNvSpPr>
          <p:nvPr>
            <p:ph type="ftr" sz="quarter" idx="11"/>
          </p:nvPr>
        </p:nvSpPr>
        <p:spPr/>
        <p:txBody>
          <a:bodyPr/>
          <a:lstStyle/>
          <a:p>
            <a:pPr rtl="0"/>
            <a:endParaRPr lang="en-GB" noProof="0"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rtl="0"/>
            <a:fld id="{34B7E4EF-A1BD-40F4-AB7B-04F084DD991D}" type="slidenum">
              <a:rPr lang="en-GB" noProof="0" smtClean="0"/>
              <a:t>‹#›</a:t>
            </a:fld>
            <a:endParaRPr lang="en-GB" noProof="0" dirty="0"/>
          </a:p>
        </p:txBody>
      </p:sp>
    </p:spTree>
    <p:extLst>
      <p:ext uri="{BB962C8B-B14F-4D97-AF65-F5344CB8AC3E}">
        <p14:creationId xmlns:p14="http://schemas.microsoft.com/office/powerpoint/2010/main" val="80161597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pPr rtl="0"/>
            <a:fld id="{F09528AD-1995-459A-8E8C-55675F90F978}" type="datetime1">
              <a:rPr lang="en-GB" noProof="0" smtClean="0"/>
              <a:t>14/07/2022</a:t>
            </a:fld>
            <a:endParaRPr lang="en-GB" noProof="0" dirty="0"/>
          </a:p>
        </p:txBody>
      </p:sp>
      <p:sp>
        <p:nvSpPr>
          <p:cNvPr id="5" name="Footer Placeholder 4"/>
          <p:cNvSpPr>
            <a:spLocks noGrp="1"/>
          </p:cNvSpPr>
          <p:nvPr>
            <p:ph type="ftr" sz="quarter" idx="11"/>
          </p:nvPr>
        </p:nvSpPr>
        <p:spPr/>
        <p:txBody>
          <a:bodyPr/>
          <a:lstStyle/>
          <a:p>
            <a:pPr rtl="0"/>
            <a:endParaRPr lang="en-GB" noProof="0"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rtl="0"/>
            <a:fld id="{34B7E4EF-A1BD-40F4-AB7B-04F084DD991D}" type="slidenum">
              <a:rPr lang="en-GB" noProof="0" smtClean="0"/>
              <a:t>‹#›</a:t>
            </a:fld>
            <a:endParaRPr lang="en-GB" noProof="0"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3959447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GB"/>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pPr rtl="0"/>
            <a:fld id="{F09528AD-1995-459A-8E8C-55675F90F978}" type="datetime1">
              <a:rPr lang="en-GB" noProof="0" smtClean="0"/>
              <a:t>14/07/2022</a:t>
            </a:fld>
            <a:endParaRPr lang="en-GB" noProof="0" dirty="0"/>
          </a:p>
        </p:txBody>
      </p:sp>
      <p:sp>
        <p:nvSpPr>
          <p:cNvPr id="6" name="Footer Placeholder 5"/>
          <p:cNvSpPr>
            <a:spLocks noGrp="1"/>
          </p:cNvSpPr>
          <p:nvPr>
            <p:ph type="ftr" sz="quarter" idx="11"/>
          </p:nvPr>
        </p:nvSpPr>
        <p:spPr/>
        <p:txBody>
          <a:bodyPr/>
          <a:lstStyle/>
          <a:p>
            <a:pPr rtl="0"/>
            <a:endParaRPr lang="en-GB" noProof="0"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rtl="0"/>
            <a:fld id="{34B7E4EF-A1BD-40F4-AB7B-04F084DD991D}" type="slidenum">
              <a:rPr lang="en-GB" noProof="0" smtClean="0"/>
              <a:t>‹#›</a:t>
            </a:fld>
            <a:endParaRPr lang="en-GB" noProof="0" dirty="0"/>
          </a:p>
        </p:txBody>
      </p:sp>
    </p:spTree>
    <p:extLst>
      <p:ext uri="{BB962C8B-B14F-4D97-AF65-F5344CB8AC3E}">
        <p14:creationId xmlns:p14="http://schemas.microsoft.com/office/powerpoint/2010/main" val="204412217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pPr rtl="0"/>
            <a:fld id="{F09528AD-1995-459A-8E8C-55675F90F978}" type="datetime1">
              <a:rPr lang="en-GB" noProof="0" smtClean="0"/>
              <a:t>14/07/2022</a:t>
            </a:fld>
            <a:endParaRPr lang="en-GB" noProof="0" dirty="0"/>
          </a:p>
        </p:txBody>
      </p:sp>
      <p:sp>
        <p:nvSpPr>
          <p:cNvPr id="6" name="Footer Placeholder 5"/>
          <p:cNvSpPr>
            <a:spLocks noGrp="1"/>
          </p:cNvSpPr>
          <p:nvPr>
            <p:ph type="ftr" sz="quarter" idx="11"/>
          </p:nvPr>
        </p:nvSpPr>
        <p:spPr/>
        <p:txBody>
          <a:bodyPr/>
          <a:lstStyle/>
          <a:p>
            <a:pPr rtl="0"/>
            <a:endParaRPr lang="en-GB" noProof="0"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rtl="0"/>
            <a:fld id="{34B7E4EF-A1BD-40F4-AB7B-04F084DD991D}" type="slidenum">
              <a:rPr lang="en-GB" noProof="0" smtClean="0"/>
              <a:t>‹#›</a:t>
            </a:fld>
            <a:endParaRPr lang="en-GB" noProof="0"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6391780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pPr rtl="0"/>
            <a:fld id="{F09528AD-1995-459A-8E8C-55675F90F978}" type="datetime1">
              <a:rPr lang="en-GB" noProof="0" smtClean="0"/>
              <a:t>14/07/2022</a:t>
            </a:fld>
            <a:endParaRPr lang="en-GB" noProof="0" dirty="0"/>
          </a:p>
        </p:txBody>
      </p:sp>
      <p:sp>
        <p:nvSpPr>
          <p:cNvPr id="6" name="Footer Placeholder 5"/>
          <p:cNvSpPr>
            <a:spLocks noGrp="1"/>
          </p:cNvSpPr>
          <p:nvPr>
            <p:ph type="ftr" sz="quarter" idx="11"/>
          </p:nvPr>
        </p:nvSpPr>
        <p:spPr/>
        <p:txBody>
          <a:bodyPr/>
          <a:lstStyle/>
          <a:p>
            <a:pPr rtl="0"/>
            <a:endParaRPr lang="en-GB" noProof="0"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rtl="0"/>
            <a:fld id="{34B7E4EF-A1BD-40F4-AB7B-04F084DD991D}" type="slidenum">
              <a:rPr lang="en-GB" noProof="0" smtClean="0"/>
              <a:t>‹#›</a:t>
            </a:fld>
            <a:endParaRPr lang="en-GB" noProof="0" dirty="0"/>
          </a:p>
        </p:txBody>
      </p:sp>
    </p:spTree>
    <p:extLst>
      <p:ext uri="{BB962C8B-B14F-4D97-AF65-F5344CB8AC3E}">
        <p14:creationId xmlns:p14="http://schemas.microsoft.com/office/powerpoint/2010/main" val="98487537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pPr rtl="0"/>
            <a:fld id="{3533FA86-1F5B-4474-9F6F-09B77857AF20}" type="datetime1">
              <a:rPr lang="en-GB" noProof="0" smtClean="0"/>
              <a:t>14/07/2022</a:t>
            </a:fld>
            <a:endParaRPr lang="en-GB" noProof="0" dirty="0"/>
          </a:p>
        </p:txBody>
      </p:sp>
      <p:sp>
        <p:nvSpPr>
          <p:cNvPr id="5" name="Footer Placeholder 4"/>
          <p:cNvSpPr>
            <a:spLocks noGrp="1"/>
          </p:cNvSpPr>
          <p:nvPr>
            <p:ph type="ftr" sz="quarter" idx="11"/>
          </p:nvPr>
        </p:nvSpPr>
        <p:spPr/>
        <p:txBody>
          <a:bodyPr/>
          <a:lstStyle/>
          <a:p>
            <a:pPr rtl="0"/>
            <a:endParaRPr lang="en-GB" noProof="0"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rtl="0"/>
            <a:fld id="{34B7E4EF-A1BD-40F4-AB7B-04F084DD991D}" type="slidenum">
              <a:rPr lang="en-GB" noProof="0" smtClean="0"/>
              <a:t>‹#›</a:t>
            </a:fld>
            <a:endParaRPr lang="en-GB" noProof="0" dirty="0"/>
          </a:p>
        </p:txBody>
      </p:sp>
    </p:spTree>
    <p:extLst>
      <p:ext uri="{BB962C8B-B14F-4D97-AF65-F5344CB8AC3E}">
        <p14:creationId xmlns:p14="http://schemas.microsoft.com/office/powerpoint/2010/main" val="12260572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pPr rtl="0"/>
            <a:fld id="{035D5CD7-4906-4F10-A238-983AEDAF5674}" type="datetime1">
              <a:rPr lang="en-GB" noProof="0" smtClean="0"/>
              <a:t>14/07/2022</a:t>
            </a:fld>
            <a:endParaRPr lang="en-GB" noProof="0" dirty="0"/>
          </a:p>
        </p:txBody>
      </p:sp>
      <p:sp>
        <p:nvSpPr>
          <p:cNvPr id="5" name="Footer Placeholder 4"/>
          <p:cNvSpPr>
            <a:spLocks noGrp="1"/>
          </p:cNvSpPr>
          <p:nvPr>
            <p:ph type="ftr" sz="quarter" idx="11"/>
          </p:nvPr>
        </p:nvSpPr>
        <p:spPr/>
        <p:txBody>
          <a:bodyPr/>
          <a:lstStyle/>
          <a:p>
            <a:pPr rtl="0"/>
            <a:endParaRPr lang="en-GB" noProof="0"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rtl="0"/>
            <a:fld id="{34B7E4EF-A1BD-40F4-AB7B-04F084DD991D}" type="slidenum">
              <a:rPr lang="en-GB" noProof="0" smtClean="0"/>
              <a:t>‹#›</a:t>
            </a:fld>
            <a:endParaRPr lang="en-GB" noProof="0" dirty="0"/>
          </a:p>
        </p:txBody>
      </p:sp>
    </p:spTree>
    <p:extLst>
      <p:ext uri="{BB962C8B-B14F-4D97-AF65-F5344CB8AC3E}">
        <p14:creationId xmlns:p14="http://schemas.microsoft.com/office/powerpoint/2010/main" val="1134704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GB"/>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pPr rtl="0"/>
            <a:fld id="{3D4F6B30-6E16-4FB0-9188-F2D72FF680F7}" type="datetime1">
              <a:rPr lang="en-GB" noProof="0" smtClean="0"/>
              <a:t>14/07/2022</a:t>
            </a:fld>
            <a:endParaRPr lang="en-GB" noProof="0" dirty="0"/>
          </a:p>
        </p:txBody>
      </p:sp>
      <p:sp>
        <p:nvSpPr>
          <p:cNvPr id="5" name="Footer Placeholder 4"/>
          <p:cNvSpPr>
            <a:spLocks noGrp="1"/>
          </p:cNvSpPr>
          <p:nvPr>
            <p:ph type="ftr" sz="quarter" idx="11"/>
          </p:nvPr>
        </p:nvSpPr>
        <p:spPr/>
        <p:txBody>
          <a:bodyPr/>
          <a:lstStyle/>
          <a:p>
            <a:pPr rtl="0"/>
            <a:endParaRPr lang="en-GB" noProof="0"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rtl="0"/>
            <a:fld id="{34B7E4EF-A1BD-40F4-AB7B-04F084DD991D}" type="slidenum">
              <a:rPr lang="en-GB" noProof="0" smtClean="0"/>
              <a:t>‹#›</a:t>
            </a:fld>
            <a:endParaRPr lang="en-GB" noProof="0" dirty="0"/>
          </a:p>
        </p:txBody>
      </p:sp>
    </p:spTree>
    <p:extLst>
      <p:ext uri="{BB962C8B-B14F-4D97-AF65-F5344CB8AC3E}">
        <p14:creationId xmlns:p14="http://schemas.microsoft.com/office/powerpoint/2010/main" val="2548827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pPr rtl="0"/>
            <a:fld id="{97F937D6-5551-46D4-8E77-BAA7984A42CE}" type="datetime1">
              <a:rPr lang="en-GB" noProof="0" smtClean="0"/>
              <a:t>14/07/2022</a:t>
            </a:fld>
            <a:endParaRPr lang="en-GB" noProof="0" dirty="0"/>
          </a:p>
        </p:txBody>
      </p:sp>
      <p:sp>
        <p:nvSpPr>
          <p:cNvPr id="5" name="Footer Placeholder 4"/>
          <p:cNvSpPr>
            <a:spLocks noGrp="1"/>
          </p:cNvSpPr>
          <p:nvPr>
            <p:ph type="ftr" sz="quarter" idx="11"/>
          </p:nvPr>
        </p:nvSpPr>
        <p:spPr/>
        <p:txBody>
          <a:bodyPr/>
          <a:lstStyle/>
          <a:p>
            <a:pPr rtl="0"/>
            <a:endParaRPr lang="en-GB" noProof="0"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rtl="0"/>
            <a:fld id="{34B7E4EF-A1BD-40F4-AB7B-04F084DD991D}" type="slidenum">
              <a:rPr lang="en-GB" noProof="0" smtClean="0"/>
              <a:t>‹#›</a:t>
            </a:fld>
            <a:endParaRPr lang="en-GB" noProof="0" dirty="0"/>
          </a:p>
        </p:txBody>
      </p:sp>
    </p:spTree>
    <p:extLst>
      <p:ext uri="{BB962C8B-B14F-4D97-AF65-F5344CB8AC3E}">
        <p14:creationId xmlns:p14="http://schemas.microsoft.com/office/powerpoint/2010/main" val="906519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pPr rtl="0"/>
            <a:fld id="{8E601298-AC89-48E6-807E-3225CAE2AEEF}" type="datetime1">
              <a:rPr lang="en-GB" noProof="0" smtClean="0"/>
              <a:t>14/07/2022</a:t>
            </a:fld>
            <a:endParaRPr lang="en-GB" noProof="0" dirty="0"/>
          </a:p>
        </p:txBody>
      </p:sp>
      <p:sp>
        <p:nvSpPr>
          <p:cNvPr id="6" name="Footer Placeholder 5"/>
          <p:cNvSpPr>
            <a:spLocks noGrp="1"/>
          </p:cNvSpPr>
          <p:nvPr>
            <p:ph type="ftr" sz="quarter" idx="11"/>
          </p:nvPr>
        </p:nvSpPr>
        <p:spPr/>
        <p:txBody>
          <a:bodyPr/>
          <a:lstStyle/>
          <a:p>
            <a:pPr rtl="0"/>
            <a:endParaRPr lang="en-GB" noProof="0"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pPr rtl="0"/>
            <a:fld id="{34B7E4EF-A1BD-40F4-AB7B-04F084DD991D}" type="slidenum">
              <a:rPr lang="en-GB" noProof="0" smtClean="0"/>
              <a:t>‹#›</a:t>
            </a:fld>
            <a:endParaRPr lang="en-GB" noProof="0" dirty="0"/>
          </a:p>
        </p:txBody>
      </p:sp>
    </p:spTree>
    <p:extLst>
      <p:ext uri="{BB962C8B-B14F-4D97-AF65-F5344CB8AC3E}">
        <p14:creationId xmlns:p14="http://schemas.microsoft.com/office/powerpoint/2010/main" val="674416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pPr rtl="0"/>
            <a:fld id="{E6AD6623-7A6F-40D5-9E52-18E2C77E389A}" type="datetime1">
              <a:rPr lang="en-GB" noProof="0" smtClean="0"/>
              <a:t>14/07/2022</a:t>
            </a:fld>
            <a:endParaRPr lang="en-GB" noProof="0" dirty="0"/>
          </a:p>
        </p:txBody>
      </p:sp>
      <p:sp>
        <p:nvSpPr>
          <p:cNvPr id="8" name="Footer Placeholder 7"/>
          <p:cNvSpPr>
            <a:spLocks noGrp="1"/>
          </p:cNvSpPr>
          <p:nvPr>
            <p:ph type="ftr" sz="quarter" idx="11"/>
          </p:nvPr>
        </p:nvSpPr>
        <p:spPr/>
        <p:txBody>
          <a:bodyPr/>
          <a:lstStyle/>
          <a:p>
            <a:pPr rtl="0"/>
            <a:endParaRPr lang="en-GB" noProof="0"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pPr rtl="0"/>
            <a:fld id="{34B7E4EF-A1BD-40F4-AB7B-04F084DD991D}" type="slidenum">
              <a:rPr lang="en-GB" noProof="0" smtClean="0"/>
              <a:t>‹#›</a:t>
            </a:fld>
            <a:endParaRPr lang="en-GB" noProof="0" dirty="0"/>
          </a:p>
        </p:txBody>
      </p:sp>
    </p:spTree>
    <p:extLst>
      <p:ext uri="{BB962C8B-B14F-4D97-AF65-F5344CB8AC3E}">
        <p14:creationId xmlns:p14="http://schemas.microsoft.com/office/powerpoint/2010/main" val="2590445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pPr rtl="0"/>
            <a:fld id="{AC09B691-77C1-4645-925C-C504074BF398}" type="datetime1">
              <a:rPr lang="en-GB" noProof="0" smtClean="0"/>
              <a:t>14/07/2022</a:t>
            </a:fld>
            <a:endParaRPr lang="en-GB" noProof="0" dirty="0"/>
          </a:p>
        </p:txBody>
      </p:sp>
      <p:sp>
        <p:nvSpPr>
          <p:cNvPr id="4" name="Footer Placeholder 3"/>
          <p:cNvSpPr>
            <a:spLocks noGrp="1"/>
          </p:cNvSpPr>
          <p:nvPr>
            <p:ph type="ftr" sz="quarter" idx="11"/>
          </p:nvPr>
        </p:nvSpPr>
        <p:spPr/>
        <p:txBody>
          <a:bodyPr/>
          <a:lstStyle/>
          <a:p>
            <a:pPr rtl="0"/>
            <a:endParaRPr lang="en-GB" noProof="0"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rtl="0"/>
            <a:fld id="{34B7E4EF-A1BD-40F4-AB7B-04F084DD991D}" type="slidenum">
              <a:rPr lang="en-GB" noProof="0" smtClean="0"/>
              <a:t>‹#›</a:t>
            </a:fld>
            <a:endParaRPr lang="en-GB" noProof="0" dirty="0"/>
          </a:p>
        </p:txBody>
      </p:sp>
    </p:spTree>
    <p:extLst>
      <p:ext uri="{BB962C8B-B14F-4D97-AF65-F5344CB8AC3E}">
        <p14:creationId xmlns:p14="http://schemas.microsoft.com/office/powerpoint/2010/main" val="3339512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B0E66BF6-71D4-4D2A-B2B1-CC09BAC0C600}" type="datetime1">
              <a:rPr lang="en-GB" noProof="0" smtClean="0"/>
              <a:t>14/07/2022</a:t>
            </a:fld>
            <a:endParaRPr lang="en-GB" noProof="0" dirty="0"/>
          </a:p>
        </p:txBody>
      </p:sp>
      <p:sp>
        <p:nvSpPr>
          <p:cNvPr id="3" name="Footer Placeholder 2"/>
          <p:cNvSpPr>
            <a:spLocks noGrp="1"/>
          </p:cNvSpPr>
          <p:nvPr>
            <p:ph type="ftr" sz="quarter" idx="11"/>
          </p:nvPr>
        </p:nvSpPr>
        <p:spPr/>
        <p:txBody>
          <a:bodyPr/>
          <a:lstStyle/>
          <a:p>
            <a:pPr rtl="0"/>
            <a:endParaRPr lang="en-GB" noProof="0"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rtl="0"/>
            <a:fld id="{34B7E4EF-A1BD-40F4-AB7B-04F084DD991D}" type="slidenum">
              <a:rPr lang="en-GB" noProof="0" smtClean="0"/>
              <a:t>‹#›</a:t>
            </a:fld>
            <a:endParaRPr lang="en-GB" noProof="0" dirty="0"/>
          </a:p>
        </p:txBody>
      </p:sp>
    </p:spTree>
    <p:extLst>
      <p:ext uri="{BB962C8B-B14F-4D97-AF65-F5344CB8AC3E}">
        <p14:creationId xmlns:p14="http://schemas.microsoft.com/office/powerpoint/2010/main" val="3099009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GB"/>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pPr rtl="0"/>
            <a:fld id="{75A670E3-DF1D-4C68-B5BF-19BBB4595F36}" type="datetime1">
              <a:rPr lang="en-GB" noProof="0" smtClean="0"/>
              <a:t>14/07/2022</a:t>
            </a:fld>
            <a:endParaRPr lang="en-GB" noProof="0" dirty="0"/>
          </a:p>
        </p:txBody>
      </p:sp>
      <p:sp>
        <p:nvSpPr>
          <p:cNvPr id="6" name="Footer Placeholder 5"/>
          <p:cNvSpPr>
            <a:spLocks noGrp="1"/>
          </p:cNvSpPr>
          <p:nvPr>
            <p:ph type="ftr" sz="quarter" idx="11"/>
          </p:nvPr>
        </p:nvSpPr>
        <p:spPr/>
        <p:txBody>
          <a:bodyPr/>
          <a:lstStyle/>
          <a:p>
            <a:pPr rtl="0"/>
            <a:endParaRPr lang="en-GB" noProof="0"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rtl="0"/>
            <a:fld id="{34B7E4EF-A1BD-40F4-AB7B-04F084DD991D}" type="slidenum">
              <a:rPr lang="en-GB" noProof="0" smtClean="0"/>
              <a:t>‹#›</a:t>
            </a:fld>
            <a:endParaRPr lang="en-GB" noProof="0" dirty="0"/>
          </a:p>
        </p:txBody>
      </p:sp>
    </p:spTree>
    <p:extLst>
      <p:ext uri="{BB962C8B-B14F-4D97-AF65-F5344CB8AC3E}">
        <p14:creationId xmlns:p14="http://schemas.microsoft.com/office/powerpoint/2010/main" val="2690671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pPr rtl="0"/>
            <a:fld id="{A7568E6B-F834-4FB6-9ED5-2AF531337282}" type="datetime1">
              <a:rPr lang="en-GB" noProof="0" smtClean="0"/>
              <a:t>14/07/2022</a:t>
            </a:fld>
            <a:endParaRPr lang="en-GB" noProof="0" dirty="0"/>
          </a:p>
        </p:txBody>
      </p:sp>
      <p:sp>
        <p:nvSpPr>
          <p:cNvPr id="6" name="Footer Placeholder 5"/>
          <p:cNvSpPr>
            <a:spLocks noGrp="1"/>
          </p:cNvSpPr>
          <p:nvPr>
            <p:ph type="ftr" sz="quarter" idx="11"/>
          </p:nvPr>
        </p:nvSpPr>
        <p:spPr/>
        <p:txBody>
          <a:bodyPr/>
          <a:lstStyle/>
          <a:p>
            <a:pPr algn="l" rtl="0"/>
            <a:endParaRPr lang="en-GB" noProof="0"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rtl="0"/>
            <a:fld id="{34B7E4EF-A1BD-40F4-AB7B-04F084DD991D}" type="slidenum">
              <a:rPr lang="en-GB" noProof="0" smtClean="0"/>
              <a:t>‹#›</a:t>
            </a:fld>
            <a:endParaRPr lang="en-GB" noProof="0" dirty="0"/>
          </a:p>
        </p:txBody>
      </p:sp>
    </p:spTree>
    <p:extLst>
      <p:ext uri="{BB962C8B-B14F-4D97-AF65-F5344CB8AC3E}">
        <p14:creationId xmlns:p14="http://schemas.microsoft.com/office/powerpoint/2010/main" val="1873823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rtl="0"/>
            <a:fld id="{F09528AD-1995-459A-8E8C-55675F90F978}" type="datetime1">
              <a:rPr lang="en-GB" noProof="0" smtClean="0"/>
              <a:t>14/07/2022</a:t>
            </a:fld>
            <a:endParaRPr lang="en-GB" noProof="0"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endParaRPr lang="en-GB" noProof="0"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rtl="0"/>
            <a:fld id="{34B7E4EF-A1BD-40F4-AB7B-04F084DD991D}" type="slidenum">
              <a:rPr lang="en-GB" noProof="0" smtClean="0"/>
              <a:t>‹#›</a:t>
            </a:fld>
            <a:endParaRPr lang="en-GB" noProof="0" dirty="0"/>
          </a:p>
        </p:txBody>
      </p:sp>
    </p:spTree>
    <p:extLst>
      <p:ext uri="{BB962C8B-B14F-4D97-AF65-F5344CB8AC3E}">
        <p14:creationId xmlns:p14="http://schemas.microsoft.com/office/powerpoint/2010/main" val="29406285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F81819F9-8CAC-4A6C-8F06-0482027F97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3238711" y="1734386"/>
            <a:ext cx="8432093" cy="1891004"/>
          </a:xfrm>
        </p:spPr>
        <p:txBody>
          <a:bodyPr rtlCol="0">
            <a:normAutofit/>
          </a:bodyPr>
          <a:lstStyle/>
          <a:p>
            <a:pPr algn="ctr">
              <a:lnSpc>
                <a:spcPct val="90000"/>
              </a:lnSpc>
              <a:spcAft>
                <a:spcPts val="300"/>
              </a:spcAft>
            </a:pPr>
            <a:r>
              <a:rPr lang="en-US" sz="3200" b="1" dirty="0">
                <a:solidFill>
                  <a:srgbClr val="766F54"/>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П</a:t>
            </a:r>
            <a:r>
              <a:rPr lang="bg-BG" sz="3200" b="1" dirty="0">
                <a:solidFill>
                  <a:srgbClr val="766F54"/>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ОВИШАВАНЕ </a:t>
            </a:r>
            <a:r>
              <a:rPr lang="en-GB" sz="3200" b="1" dirty="0">
                <a:solidFill>
                  <a:srgbClr val="766F54"/>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t>
            </a:r>
            <a:r>
              <a:rPr lang="bg-BG" sz="3200" b="1" dirty="0">
                <a:solidFill>
                  <a:srgbClr val="766F54"/>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НИВОТО</a:t>
            </a:r>
            <a:r>
              <a:rPr lang="en-GB" sz="3200" b="1" dirty="0">
                <a:solidFill>
                  <a:srgbClr val="766F54"/>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t>
            </a:r>
            <a:r>
              <a:rPr lang="bg-BG" sz="3200" b="1" dirty="0">
                <a:solidFill>
                  <a:srgbClr val="766F54"/>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НА</a:t>
            </a:r>
            <a:r>
              <a:rPr lang="en-GB" sz="3200" b="1" dirty="0">
                <a:solidFill>
                  <a:srgbClr val="766F54"/>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t>
            </a:r>
            <a:r>
              <a:rPr lang="bg-BG" sz="3200" b="1" dirty="0">
                <a:solidFill>
                  <a:srgbClr val="766F54"/>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t>
            </a:r>
            <a:br>
              <a:rPr lang="bg-BG" sz="3200" b="1" dirty="0">
                <a:solidFill>
                  <a:srgbClr val="766F54"/>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br>
            <a:r>
              <a:rPr lang="bg-BG" sz="3200" b="1" dirty="0">
                <a:solidFill>
                  <a:srgbClr val="766F54"/>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МРЕЖОВА</a:t>
            </a:r>
            <a:r>
              <a:rPr lang="en-GB" sz="3200" b="1" dirty="0">
                <a:solidFill>
                  <a:srgbClr val="766F54"/>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t>
            </a:r>
            <a:r>
              <a:rPr lang="bg-BG" sz="3200" b="1" dirty="0">
                <a:solidFill>
                  <a:srgbClr val="766F54"/>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И</a:t>
            </a:r>
            <a:r>
              <a:rPr lang="en-GB" sz="3200" b="1" dirty="0">
                <a:solidFill>
                  <a:srgbClr val="766F54"/>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t>
            </a:r>
            <a:r>
              <a:rPr lang="bg-BG" sz="3200" b="1" dirty="0">
                <a:solidFill>
                  <a:srgbClr val="766F54"/>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ИНФОРМАЦИОННА</a:t>
            </a:r>
            <a:r>
              <a:rPr lang="en-GB" sz="3200" b="1" dirty="0">
                <a:solidFill>
                  <a:srgbClr val="766F54"/>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t>
            </a:r>
            <a:r>
              <a:rPr lang="bg-BG" sz="3200" b="1" dirty="0">
                <a:solidFill>
                  <a:srgbClr val="766F54"/>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t>
            </a:r>
            <a:r>
              <a:rPr lang="en-GB" sz="3200" b="1" dirty="0">
                <a:solidFill>
                  <a:srgbClr val="766F54"/>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t>
            </a:r>
            <a:r>
              <a:rPr lang="bg-BG" sz="3200" b="1" dirty="0">
                <a:solidFill>
                  <a:srgbClr val="766F54"/>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СИГУРНОСТ </a:t>
            </a:r>
            <a:endParaRPr lang="en-US" sz="3200" dirty="0">
              <a:solidFill>
                <a:srgbClr val="766F54"/>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4176002" y="5880724"/>
            <a:ext cx="8131550" cy="831333"/>
          </a:xfrm>
        </p:spPr>
        <p:txBody>
          <a:bodyPr rtlCol="0">
            <a:normAutofit lnSpcReduction="10000"/>
          </a:bodyPr>
          <a:lstStyle/>
          <a:p>
            <a:pPr rtl="0">
              <a:spcAft>
                <a:spcPts val="600"/>
              </a:spcAft>
            </a:pPr>
            <a:endParaRPr lang="bg-BG" b="1" dirty="0"/>
          </a:p>
          <a:p>
            <a:pPr rtl="0">
              <a:spcAft>
                <a:spcPts val="600"/>
              </a:spcAft>
            </a:pPr>
            <a:r>
              <a:rPr lang="bg-BG" b="1" dirty="0">
                <a:latin typeface="Arial" panose="020B0604020202020204" pitchFamily="34" charset="0"/>
                <a:cs typeface="Arial" panose="020B0604020202020204" pitchFamily="34" charset="0"/>
              </a:rPr>
              <a:t>АВТОР: </a:t>
            </a:r>
            <a:r>
              <a:rPr lang="bg-BG" dirty="0">
                <a:latin typeface="Arial" panose="020B0604020202020204" pitchFamily="34" charset="0"/>
                <a:cs typeface="Arial" panose="020B0604020202020204" pitchFamily="34" charset="0"/>
              </a:rPr>
              <a:t>редовен докторант, ст.  учител Детелина Милкотева</a:t>
            </a:r>
            <a:endParaRPr lang="en-GB" dirty="0">
              <a:latin typeface="Arial" panose="020B0604020202020204" pitchFamily="34" charset="0"/>
              <a:cs typeface="Arial" panose="020B0604020202020204" pitchFamily="34" charset="0"/>
            </a:endParaRPr>
          </a:p>
        </p:txBody>
      </p:sp>
      <p:sp>
        <p:nvSpPr>
          <p:cNvPr id="20" name="Rectangle 19">
            <a:extLst>
              <a:ext uri="{FF2B5EF4-FFF2-40B4-BE49-F238E27FC236}">
                <a16:creationId xmlns:a16="http://schemas.microsoft.com/office/drawing/2014/main" id="{4A98CC08-AEC2-4E8F-8F52-0F5C6372D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5D1545E6-EB3C-4478-A661-A2CA963F12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23" name="Freeform 11">
              <a:extLst>
                <a:ext uri="{FF2B5EF4-FFF2-40B4-BE49-F238E27FC236}">
                  <a16:creationId xmlns:a16="http://schemas.microsoft.com/office/drawing/2014/main" id="{B2E5B960-0C5D-4F77-8E9F-9F3D883D83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4" name="Freeform 12">
              <a:extLst>
                <a:ext uri="{FF2B5EF4-FFF2-40B4-BE49-F238E27FC236}">
                  <a16:creationId xmlns:a16="http://schemas.microsoft.com/office/drawing/2014/main" id="{258E44FC-92AD-43A0-BB05-DB268C82D8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5" name="Freeform 13">
              <a:extLst>
                <a:ext uri="{FF2B5EF4-FFF2-40B4-BE49-F238E27FC236}">
                  <a16:creationId xmlns:a16="http://schemas.microsoft.com/office/drawing/2014/main" id="{C63D3083-A56C-4199-8DE0-63C8BE9EDF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6" name="Freeform 14">
              <a:extLst>
                <a:ext uri="{FF2B5EF4-FFF2-40B4-BE49-F238E27FC236}">
                  <a16:creationId xmlns:a16="http://schemas.microsoft.com/office/drawing/2014/main" id="{C7CD3581-635D-438F-A64F-68404E7AE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7" name="Freeform 15">
              <a:extLst>
                <a:ext uri="{FF2B5EF4-FFF2-40B4-BE49-F238E27FC236}">
                  <a16:creationId xmlns:a16="http://schemas.microsoft.com/office/drawing/2014/main" id="{AD6904C0-211C-41A2-BDB8-3B07C90BBB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8" name="Freeform 16">
              <a:extLst>
                <a:ext uri="{FF2B5EF4-FFF2-40B4-BE49-F238E27FC236}">
                  <a16:creationId xmlns:a16="http://schemas.microsoft.com/office/drawing/2014/main" id="{B0837DA6-CAF9-4E78-A39E-6358EDE2B1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9" name="Freeform 17">
              <a:extLst>
                <a:ext uri="{FF2B5EF4-FFF2-40B4-BE49-F238E27FC236}">
                  <a16:creationId xmlns:a16="http://schemas.microsoft.com/office/drawing/2014/main" id="{0A99DD7D-3AB3-471E-842F-8AFEA09D07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0" name="Freeform 18">
              <a:extLst>
                <a:ext uri="{FF2B5EF4-FFF2-40B4-BE49-F238E27FC236}">
                  <a16:creationId xmlns:a16="http://schemas.microsoft.com/office/drawing/2014/main" id="{9C70B0D4-92FE-478F-86BD-93BA2C4DFC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1" name="Freeform 19">
              <a:extLst>
                <a:ext uri="{FF2B5EF4-FFF2-40B4-BE49-F238E27FC236}">
                  <a16:creationId xmlns:a16="http://schemas.microsoft.com/office/drawing/2014/main" id="{C9156BE6-11D4-4696-9E3F-C325BFAC81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2" name="Freeform 20">
              <a:extLst>
                <a:ext uri="{FF2B5EF4-FFF2-40B4-BE49-F238E27FC236}">
                  <a16:creationId xmlns:a16="http://schemas.microsoft.com/office/drawing/2014/main" id="{4E667226-1D20-4A9D-BBE3-AC17EA436F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3" name="Freeform 21">
              <a:extLst>
                <a:ext uri="{FF2B5EF4-FFF2-40B4-BE49-F238E27FC236}">
                  <a16:creationId xmlns:a16="http://schemas.microsoft.com/office/drawing/2014/main" id="{2F87E3B6-5202-4434-9B26-42B46774F3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4" name="Freeform 22">
              <a:extLst>
                <a:ext uri="{FF2B5EF4-FFF2-40B4-BE49-F238E27FC236}">
                  <a16:creationId xmlns:a16="http://schemas.microsoft.com/office/drawing/2014/main" id="{AEA5E85F-F1F4-40E4-A62C-95324F674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36" name="Group 35">
            <a:extLst>
              <a:ext uri="{FF2B5EF4-FFF2-40B4-BE49-F238E27FC236}">
                <a16:creationId xmlns:a16="http://schemas.microsoft.com/office/drawing/2014/main" id="{40A75861-F6C5-44A9-B161-B03701CBDE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37" name="Freeform 27">
              <a:extLst>
                <a:ext uri="{FF2B5EF4-FFF2-40B4-BE49-F238E27FC236}">
                  <a16:creationId xmlns:a16="http://schemas.microsoft.com/office/drawing/2014/main" id="{72EE642D-4F69-47C0-99BA-CE43503573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38" name="Freeform 28">
              <a:extLst>
                <a:ext uri="{FF2B5EF4-FFF2-40B4-BE49-F238E27FC236}">
                  <a16:creationId xmlns:a16="http://schemas.microsoft.com/office/drawing/2014/main" id="{26178CE4-DA2D-46EA-AB8D-341C5AC563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39" name="Freeform 29">
              <a:extLst>
                <a:ext uri="{FF2B5EF4-FFF2-40B4-BE49-F238E27FC236}">
                  <a16:creationId xmlns:a16="http://schemas.microsoft.com/office/drawing/2014/main" id="{698E9F53-8381-4FA5-A510-846925D242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40" name="Freeform 30">
              <a:extLst>
                <a:ext uri="{FF2B5EF4-FFF2-40B4-BE49-F238E27FC236}">
                  <a16:creationId xmlns:a16="http://schemas.microsoft.com/office/drawing/2014/main" id="{B13CE284-F21E-411B-BB8E-9C03B853CE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41" name="Freeform 31">
              <a:extLst>
                <a:ext uri="{FF2B5EF4-FFF2-40B4-BE49-F238E27FC236}">
                  <a16:creationId xmlns:a16="http://schemas.microsoft.com/office/drawing/2014/main" id="{23DF4578-4703-437C-A797-2A2D0CEE5F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42" name="Freeform 32">
              <a:extLst>
                <a:ext uri="{FF2B5EF4-FFF2-40B4-BE49-F238E27FC236}">
                  <a16:creationId xmlns:a16="http://schemas.microsoft.com/office/drawing/2014/main" id="{F878F330-AF64-4F8F-88FD-A4A408D6D3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43" name="Freeform 33">
              <a:extLst>
                <a:ext uri="{FF2B5EF4-FFF2-40B4-BE49-F238E27FC236}">
                  <a16:creationId xmlns:a16="http://schemas.microsoft.com/office/drawing/2014/main" id="{AC9B00BF-4FB7-42FA-BBBD-7DB54ED3F0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44" name="Freeform 34">
              <a:extLst>
                <a:ext uri="{FF2B5EF4-FFF2-40B4-BE49-F238E27FC236}">
                  <a16:creationId xmlns:a16="http://schemas.microsoft.com/office/drawing/2014/main" id="{BD3D64CA-2AAD-4609-8DAA-3EAD4609A6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45" name="Freeform 35">
              <a:extLst>
                <a:ext uri="{FF2B5EF4-FFF2-40B4-BE49-F238E27FC236}">
                  <a16:creationId xmlns:a16="http://schemas.microsoft.com/office/drawing/2014/main" id="{C669E05A-8550-4E91-B29E-E1912228EC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46" name="Freeform 36">
              <a:extLst>
                <a:ext uri="{FF2B5EF4-FFF2-40B4-BE49-F238E27FC236}">
                  <a16:creationId xmlns:a16="http://schemas.microsoft.com/office/drawing/2014/main" id="{F8C1FD53-1E8F-46CA-BC2D-FCEC4DAE0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47" name="Freeform 37">
              <a:extLst>
                <a:ext uri="{FF2B5EF4-FFF2-40B4-BE49-F238E27FC236}">
                  <a16:creationId xmlns:a16="http://schemas.microsoft.com/office/drawing/2014/main" id="{CC97A31F-CFDE-4EA3-98F1-13FDD16702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48" name="Freeform 38">
              <a:extLst>
                <a:ext uri="{FF2B5EF4-FFF2-40B4-BE49-F238E27FC236}">
                  <a16:creationId xmlns:a16="http://schemas.microsoft.com/office/drawing/2014/main" id="{9E1540E7-E6C3-4907-B70A-B175683655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50" name="Freeform 11">
            <a:extLst>
              <a:ext uri="{FF2B5EF4-FFF2-40B4-BE49-F238E27FC236}">
                <a16:creationId xmlns:a16="http://schemas.microsoft.com/office/drawing/2014/main" id="{1310EFE2-B91D-47E7-B117-C2A802800A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49" name="Subtitle 2">
            <a:extLst>
              <a:ext uri="{FF2B5EF4-FFF2-40B4-BE49-F238E27FC236}">
                <a16:creationId xmlns:a16="http://schemas.microsoft.com/office/drawing/2014/main" id="{2BDD0EEF-4568-1A92-7BEB-D2C7F2CAA1A8}"/>
              </a:ext>
            </a:extLst>
          </p:cNvPr>
          <p:cNvSpPr txBox="1">
            <a:spLocks/>
          </p:cNvSpPr>
          <p:nvPr/>
        </p:nvSpPr>
        <p:spPr>
          <a:xfrm>
            <a:off x="2971853" y="304551"/>
            <a:ext cx="9335699" cy="520810"/>
          </a:xfrm>
          <a:prstGeom prst="rect">
            <a:avLst/>
          </a:prstGeom>
        </p:spPr>
        <p:txBody>
          <a:bodyPr vert="horz" lIns="91440" tIns="45720" rIns="91440" bIns="45720" rtlCol="0" anchor="t">
            <a:normAutofit fontScale="92500"/>
          </a:bodyPr>
          <a:lstStyle>
            <a:lvl1pPr marL="0" indent="0" algn="l" defTabSz="914400" rtl="0" eaLnBrk="1" latinLnBrk="0" hangingPunct="1">
              <a:lnSpc>
                <a:spcPct val="120000"/>
              </a:lnSpc>
              <a:spcBef>
                <a:spcPts val="1000"/>
              </a:spcBef>
              <a:buFont typeface="Arial" panose="020B0604020202020204" pitchFamily="34" charset="0"/>
              <a:buNone/>
              <a:defRPr sz="1800" kern="1200">
                <a:solidFill>
                  <a:schemeClr val="tx1"/>
                </a:solidFill>
                <a:latin typeface="+mn-lt"/>
                <a:ea typeface="+mn-ea"/>
                <a:cs typeface="+mn-cs"/>
              </a:defRPr>
            </a:lvl1pPr>
            <a:lvl2pPr marL="457200" indent="0" algn="ctr" defTabSz="914400" rtl="0" eaLnBrk="1" latinLnBrk="0" hangingPunct="1">
              <a:lnSpc>
                <a:spcPct val="120000"/>
              </a:lnSpc>
              <a:spcBef>
                <a:spcPts val="500"/>
              </a:spcBef>
              <a:buFontTx/>
              <a:buNone/>
              <a:defRPr sz="2000" b="1" kern="1200">
                <a:solidFill>
                  <a:schemeClr val="tx1"/>
                </a:solidFill>
                <a:latin typeface="+mn-lt"/>
                <a:ea typeface="+mn-ea"/>
                <a:cs typeface="+mn-cs"/>
              </a:defRPr>
            </a:lvl2pPr>
            <a:lvl3pPr marL="914400" indent="0" algn="ctr" defTabSz="914400" rtl="0" eaLnBrk="1" latinLnBrk="0" hangingPunct="1">
              <a:lnSpc>
                <a:spcPct val="12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FontTx/>
              <a:buNone/>
              <a:defRPr sz="1600" b="1" kern="1200">
                <a:solidFill>
                  <a:schemeClr val="tx1"/>
                </a:solidFill>
                <a:latin typeface="+mn-lt"/>
                <a:ea typeface="+mn-ea"/>
                <a:cs typeface="+mn-cs"/>
              </a:defRPr>
            </a:lvl4pPr>
            <a:lvl5pPr marL="18288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600" b="1" i="1" u="none" strike="noStrike" kern="1200" cap="none" spc="100" normalizeH="0" baseline="0" noProof="0">
                <a:ln>
                  <a:noFill/>
                </a:ln>
                <a:solidFill>
                  <a:srgbClr val="365F91"/>
                </a:solidFill>
                <a:effectLst/>
                <a:uLnTx/>
                <a:uFillTx/>
                <a:latin typeface="Times New Roman" panose="02020603050405020304" pitchFamily="18" charset="0"/>
                <a:ea typeface="+mn-ea"/>
                <a:cs typeface="+mn-cs"/>
              </a:rPr>
              <a:t>IХ</a:t>
            </a:r>
            <a:r>
              <a:rPr kumimoji="0" lang="ru-RU" sz="1600" b="1" i="1" u="none" strike="noStrike" kern="1200" cap="none" spc="100" normalizeH="0" baseline="30000" noProof="0">
                <a:ln>
                  <a:noFill/>
                </a:ln>
                <a:solidFill>
                  <a:srgbClr val="000000"/>
                </a:solidFill>
                <a:effectLst/>
                <a:uLnTx/>
                <a:uFillTx/>
                <a:latin typeface="Times New Roman" panose="02020603050405020304" pitchFamily="18" charset="0"/>
                <a:ea typeface="+mn-ea"/>
                <a:cs typeface="+mn-cs"/>
              </a:rPr>
              <a:t>-та</a:t>
            </a:r>
            <a:r>
              <a:rPr kumimoji="0" lang="ru-RU" sz="1600" b="1" i="1" u="none" strike="noStrike" kern="1200" cap="none" spc="100" normalizeH="0" baseline="0" noProof="0">
                <a:ln>
                  <a:noFill/>
                </a:ln>
                <a:solidFill>
                  <a:srgbClr val="000000"/>
                </a:solidFill>
                <a:effectLst/>
                <a:uLnTx/>
                <a:uFillTx/>
                <a:latin typeface="Times New Roman" panose="02020603050405020304" pitchFamily="18" charset="0"/>
                <a:ea typeface="+mn-ea"/>
                <a:cs typeface="+mn-cs"/>
              </a:rPr>
              <a:t> </a:t>
            </a:r>
            <a:r>
              <a:rPr kumimoji="0" lang="ru-RU" sz="1600" b="1" i="1" u="none" strike="noStrike" kern="1200" cap="none" spc="100" normalizeH="0" baseline="0" noProof="0">
                <a:ln>
                  <a:noFill/>
                </a:ln>
                <a:solidFill>
                  <a:srgbClr val="365F91"/>
                </a:solidFill>
                <a:effectLst/>
                <a:uLnTx/>
                <a:uFillTx/>
                <a:latin typeface="Times New Roman" panose="02020603050405020304" pitchFamily="18" charset="0"/>
                <a:ea typeface="+mn-ea"/>
                <a:cs typeface="+mn-cs"/>
              </a:rPr>
              <a:t>М</a:t>
            </a:r>
            <a:r>
              <a:rPr kumimoji="0" lang="ru-RU" sz="1600" b="1" i="1" u="none" strike="noStrike" kern="1200" cap="none" spc="100" normalizeH="0" baseline="0" noProof="0">
                <a:ln>
                  <a:noFill/>
                </a:ln>
                <a:solidFill>
                  <a:srgbClr val="000000"/>
                </a:solidFill>
                <a:effectLst/>
                <a:uLnTx/>
                <a:uFillTx/>
                <a:latin typeface="Times New Roman" panose="02020603050405020304" pitchFamily="18" charset="0"/>
                <a:ea typeface="+mn-ea"/>
                <a:cs typeface="+mn-cs"/>
              </a:rPr>
              <a:t>ЕЖДУНАРОДНА </a:t>
            </a:r>
            <a:r>
              <a:rPr kumimoji="0" lang="ru-RU" sz="1600" b="1" i="1" u="none" strike="noStrike" kern="1200" cap="none" spc="100" normalizeH="0" baseline="0" noProof="0">
                <a:ln>
                  <a:noFill/>
                </a:ln>
                <a:solidFill>
                  <a:srgbClr val="365F91"/>
                </a:solidFill>
                <a:effectLst/>
                <a:uLnTx/>
                <a:uFillTx/>
                <a:latin typeface="Times New Roman" panose="02020603050405020304" pitchFamily="18" charset="0"/>
                <a:ea typeface="+mn-ea"/>
                <a:cs typeface="+mn-cs"/>
              </a:rPr>
              <a:t>Н</a:t>
            </a:r>
            <a:r>
              <a:rPr kumimoji="0" lang="ru-RU" sz="1600" b="1" i="1" u="none" strike="noStrike" kern="1200" cap="none" spc="100" normalizeH="0" baseline="0" noProof="0">
                <a:ln>
                  <a:noFill/>
                </a:ln>
                <a:solidFill>
                  <a:srgbClr val="000000"/>
                </a:solidFill>
                <a:effectLst/>
                <a:uLnTx/>
                <a:uFillTx/>
                <a:latin typeface="Times New Roman" panose="02020603050405020304" pitchFamily="18" charset="0"/>
                <a:ea typeface="+mn-ea"/>
                <a:cs typeface="+mn-cs"/>
              </a:rPr>
              <a:t>АУЧНА </a:t>
            </a:r>
            <a:r>
              <a:rPr kumimoji="0" lang="ru-RU" sz="1600" b="1" i="1" u="none" strike="noStrike" kern="1200" cap="none" spc="100" normalizeH="0" baseline="0" noProof="0">
                <a:ln>
                  <a:noFill/>
                </a:ln>
                <a:solidFill>
                  <a:srgbClr val="365F91"/>
                </a:solidFill>
                <a:effectLst/>
                <a:uLnTx/>
                <a:uFillTx/>
                <a:latin typeface="Times New Roman" panose="02020603050405020304" pitchFamily="18" charset="0"/>
                <a:ea typeface="+mn-ea"/>
                <a:cs typeface="+mn-cs"/>
              </a:rPr>
              <a:t>К</a:t>
            </a:r>
            <a:r>
              <a:rPr kumimoji="0" lang="ru-RU" sz="1600" b="1" i="1" u="none" strike="noStrike" kern="1200" cap="none" spc="100" normalizeH="0" baseline="0" noProof="0">
                <a:ln>
                  <a:noFill/>
                </a:ln>
                <a:solidFill>
                  <a:srgbClr val="000000"/>
                </a:solidFill>
                <a:effectLst/>
                <a:uLnTx/>
                <a:uFillTx/>
                <a:latin typeface="Times New Roman" panose="02020603050405020304" pitchFamily="18" charset="0"/>
                <a:ea typeface="+mn-ea"/>
                <a:cs typeface="+mn-cs"/>
              </a:rPr>
              <a:t>ОНФЕРЕНЦИЯ НА </a:t>
            </a:r>
            <a:r>
              <a:rPr kumimoji="0" lang="ru-RU" sz="1600" b="1" i="1" u="none" strike="noStrike" kern="1200" cap="none" spc="100" normalizeH="0" baseline="0" noProof="0">
                <a:ln>
                  <a:noFill/>
                </a:ln>
                <a:solidFill>
                  <a:srgbClr val="365F91"/>
                </a:solidFill>
                <a:effectLst/>
                <a:uLnTx/>
                <a:uFillTx/>
                <a:latin typeface="Times New Roman" panose="02020603050405020304" pitchFamily="18" charset="0"/>
                <a:ea typeface="+mn-ea"/>
                <a:cs typeface="+mn-cs"/>
              </a:rPr>
              <a:t>М</a:t>
            </a:r>
            <a:r>
              <a:rPr kumimoji="0" lang="ru-RU" sz="1600" b="1" i="1" u="none" strike="noStrike" kern="1200" cap="none" spc="100" normalizeH="0" baseline="0" noProof="0">
                <a:ln>
                  <a:noFill/>
                </a:ln>
                <a:solidFill>
                  <a:srgbClr val="000000"/>
                </a:solidFill>
                <a:effectLst/>
                <a:uLnTx/>
                <a:uFillTx/>
                <a:latin typeface="Times New Roman" panose="02020603050405020304" pitchFamily="18" charset="0"/>
                <a:ea typeface="+mn-ea"/>
                <a:cs typeface="+mn-cs"/>
              </a:rPr>
              <a:t>ЛАДИТЕ </a:t>
            </a:r>
            <a:r>
              <a:rPr kumimoji="0" lang="ru-RU" sz="1600" b="1" i="1" u="none" strike="noStrike" kern="1200" cap="none" spc="100" normalizeH="0" baseline="0" noProof="0">
                <a:ln>
                  <a:noFill/>
                </a:ln>
                <a:solidFill>
                  <a:srgbClr val="365F91"/>
                </a:solidFill>
                <a:effectLst/>
                <a:uLnTx/>
                <a:uFillTx/>
                <a:latin typeface="Times New Roman" panose="02020603050405020304" pitchFamily="18" charset="0"/>
                <a:ea typeface="+mn-ea"/>
                <a:cs typeface="+mn-cs"/>
              </a:rPr>
              <a:t>У</a:t>
            </a:r>
            <a:r>
              <a:rPr kumimoji="0" lang="ru-RU" sz="1600" b="1" i="1" u="none" strike="noStrike" kern="1200" cap="none" spc="100" normalizeH="0" baseline="0" noProof="0">
                <a:ln>
                  <a:noFill/>
                </a:ln>
                <a:solidFill>
                  <a:srgbClr val="000000"/>
                </a:solidFill>
                <a:effectLst/>
                <a:uLnTx/>
                <a:uFillTx/>
                <a:latin typeface="Times New Roman" panose="02020603050405020304" pitchFamily="18" charset="0"/>
                <a:ea typeface="+mn-ea"/>
                <a:cs typeface="+mn-cs"/>
              </a:rPr>
              <a:t>ЧЕНИ – Пловдив 2022</a:t>
            </a:r>
            <a:endParaRPr kumimoji="0" lang="en-US" sz="1600" b="0" i="1" u="none" strike="noStrike" kern="1200" cap="none" spc="0" normalizeH="0" baseline="0" noProof="0">
              <a:ln>
                <a:noFill/>
              </a:ln>
              <a:solidFill>
                <a:prstClr val="white"/>
              </a:solidFill>
              <a:effectLst/>
              <a:uLnTx/>
              <a:uFillTx/>
              <a:latin typeface="Goudy Old Style"/>
              <a:ea typeface="+mn-ea"/>
              <a:cs typeface="+mn-cs"/>
            </a:endParaRPr>
          </a:p>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srgbClr val="000000"/>
              </a:solidFill>
              <a:effectLst/>
              <a:uLnTx/>
              <a:uFillTx/>
              <a:latin typeface="Avenir Next LT Pro Light"/>
              <a:ea typeface="+mn-ea"/>
              <a:cs typeface="+mn-cs"/>
            </a:endParaRPr>
          </a:p>
        </p:txBody>
      </p:sp>
      <p:pic>
        <p:nvPicPr>
          <p:cNvPr id="51" name="Picture 50" descr="A picture containing metalware, candelabrum, accessory, chain&#10;&#10;Description automatically generated">
            <a:extLst>
              <a:ext uri="{FF2B5EF4-FFF2-40B4-BE49-F238E27FC236}">
                <a16:creationId xmlns:a16="http://schemas.microsoft.com/office/drawing/2014/main" id="{24A0E8DB-E997-73FC-8D12-97B3BC261BD4}"/>
              </a:ext>
            </a:extLst>
          </p:cNvPr>
          <p:cNvPicPr>
            <a:picLocks noChangeAspect="1"/>
          </p:cNvPicPr>
          <p:nvPr/>
        </p:nvPicPr>
        <p:blipFill>
          <a:blip r:embed="rId3"/>
          <a:stretch>
            <a:fillRect/>
          </a:stretch>
        </p:blipFill>
        <p:spPr>
          <a:xfrm rot="152812">
            <a:off x="6408199" y="825387"/>
            <a:ext cx="1905000" cy="1085850"/>
          </a:xfrm>
          <a:prstGeom prst="rect">
            <a:avLst/>
          </a:prstGeom>
        </p:spPr>
      </p:pic>
    </p:spTree>
    <p:extLst>
      <p:ext uri="{BB962C8B-B14F-4D97-AF65-F5344CB8AC3E}">
        <p14:creationId xmlns:p14="http://schemas.microsoft.com/office/powerpoint/2010/main" val="4269681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700"/>
                                        <p:tgtEl>
                                          <p:spTgt spid="3">
                                            <p:txEl>
                                              <p:pRg st="1" end="1"/>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1CF1FD-E570-8131-9020-F2B872B43BF8}"/>
              </a:ext>
            </a:extLst>
          </p:cNvPr>
          <p:cNvSpPr>
            <a:spLocks noGrp="1"/>
          </p:cNvSpPr>
          <p:nvPr>
            <p:ph idx="1"/>
          </p:nvPr>
        </p:nvSpPr>
        <p:spPr>
          <a:xfrm>
            <a:off x="1661823" y="906449"/>
            <a:ext cx="10530177" cy="5891916"/>
          </a:xfrm>
        </p:spPr>
        <p:txBody>
          <a:bodyPr>
            <a:normAutofit fontScale="70000" lnSpcReduction="20000"/>
          </a:bodyPr>
          <a:lstStyle/>
          <a:p>
            <a:pPr marL="342900" lvl="0" indent="-342900">
              <a:lnSpc>
                <a:spcPct val="107000"/>
              </a:lnSpc>
              <a:buFont typeface="+mj-lt"/>
              <a:buAutoNum type="arabicPeriod"/>
            </a:pPr>
            <a:r>
              <a:rPr lang="bg-BG" sz="2600" b="1" dirty="0">
                <a:effectLst/>
                <a:latin typeface="Arial" panose="020B0604020202020204" pitchFamily="34" charset="0"/>
                <a:ea typeface="Calibri" panose="020F0502020204030204" pitchFamily="34" charset="0"/>
                <a:cs typeface="Arial" panose="020B0604020202020204" pitchFamily="34" charset="0"/>
              </a:rPr>
              <a:t>Видове пробиви - експлойти в системите: </a:t>
            </a:r>
            <a:r>
              <a:rPr lang="bg-BG" sz="2600" dirty="0">
                <a:effectLst/>
                <a:latin typeface="Arial" panose="020B0604020202020204" pitchFamily="34" charset="0"/>
                <a:ea typeface="Calibri" panose="020F0502020204030204" pitchFamily="34" charset="0"/>
                <a:cs typeface="Arial" panose="020B0604020202020204" pitchFamily="34" charset="0"/>
              </a:rPr>
              <a:t>Експлойтът отваря комуникационните пробойни, наречени </a:t>
            </a:r>
            <a:r>
              <a:rPr lang="bg-BG" sz="2600" b="1" dirty="0">
                <a:effectLst/>
                <a:latin typeface="Arial" panose="020B0604020202020204" pitchFamily="34" charset="0"/>
                <a:ea typeface="Calibri" panose="020F0502020204030204" pitchFamily="34" charset="0"/>
                <a:cs typeface="Arial" panose="020B0604020202020204" pitchFamily="34" charset="0"/>
              </a:rPr>
              <a:t>„входни вратички“ към КС</a:t>
            </a:r>
            <a:r>
              <a:rPr lang="bg-BG" sz="2600" dirty="0">
                <a:effectLst/>
                <a:latin typeface="Arial" panose="020B0604020202020204" pitchFamily="34" charset="0"/>
                <a:ea typeface="Calibri" panose="020F0502020204030204" pitchFamily="34" charset="0"/>
                <a:cs typeface="Arial" panose="020B0604020202020204" pitchFamily="34" charset="0"/>
              </a:rPr>
              <a:t>, като може да причини злонамерено дистанционно управление на целевата машина, кражба на информация, допълнително записване, инсталиране или активиране на зловреден софтуер. Те са два вида експлойти: </a:t>
            </a:r>
            <a:endParaRPr lang="en-US" sz="26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sz="2600" b="1" dirty="0">
                <a:effectLst/>
                <a:latin typeface="Arial" panose="020B0604020202020204" pitchFamily="34" charset="0"/>
                <a:ea typeface="Calibri" panose="020F0502020204030204" pitchFamily="34" charset="0"/>
                <a:cs typeface="Arial" panose="020B0604020202020204" pitchFamily="34" charset="0"/>
              </a:rPr>
              <a:t>Remote(</a:t>
            </a:r>
            <a:r>
              <a:rPr lang="bg-BG" sz="2600" b="1" dirty="0">
                <a:effectLst/>
                <a:latin typeface="Arial" panose="020B0604020202020204" pitchFamily="34" charset="0"/>
                <a:ea typeface="Calibri" panose="020F0502020204030204" pitchFamily="34" charset="0"/>
                <a:cs typeface="Arial" panose="020B0604020202020204" pitchFamily="34" charset="0"/>
              </a:rPr>
              <a:t>отдалечен</a:t>
            </a:r>
            <a:r>
              <a:rPr lang="en-GB" sz="2600" b="1" dirty="0">
                <a:effectLst/>
                <a:latin typeface="Arial" panose="020B0604020202020204" pitchFamily="34" charset="0"/>
                <a:ea typeface="Calibri" panose="020F0502020204030204" pitchFamily="34" charset="0"/>
                <a:cs typeface="Arial" panose="020B0604020202020204" pitchFamily="34" charset="0"/>
              </a:rPr>
              <a:t>) </a:t>
            </a:r>
            <a:endParaRPr lang="en-US" sz="26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sz="2600" b="1" dirty="0">
                <a:effectLst/>
                <a:latin typeface="Arial" panose="020B0604020202020204" pitchFamily="34" charset="0"/>
                <a:ea typeface="Calibri" panose="020F0502020204030204" pitchFamily="34" charset="0"/>
                <a:cs typeface="Arial" panose="020B0604020202020204" pitchFamily="34" charset="0"/>
              </a:rPr>
              <a:t>Local (</a:t>
            </a:r>
            <a:r>
              <a:rPr lang="bg-BG" sz="2600" b="1" dirty="0">
                <a:effectLst/>
                <a:latin typeface="Arial" panose="020B0604020202020204" pitchFamily="34" charset="0"/>
                <a:ea typeface="Calibri" panose="020F0502020204030204" pitchFamily="34" charset="0"/>
                <a:cs typeface="Arial" panose="020B0604020202020204" pitchFamily="34" charset="0"/>
              </a:rPr>
              <a:t>местен, локален</a:t>
            </a:r>
            <a:r>
              <a:rPr lang="en-GB" sz="2600" b="1" dirty="0">
                <a:effectLst/>
                <a:latin typeface="Arial" panose="020B0604020202020204" pitchFamily="34" charset="0"/>
                <a:ea typeface="Calibri" panose="020F0502020204030204" pitchFamily="34" charset="0"/>
                <a:cs typeface="Arial" panose="020B0604020202020204" pitchFamily="34" charset="0"/>
              </a:rPr>
              <a:t>)</a:t>
            </a:r>
            <a:endParaRPr lang="en-US" sz="26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mj-lt"/>
              <a:buAutoNum type="arabicPeriod"/>
            </a:pPr>
            <a:r>
              <a:rPr lang="bg-BG" sz="2600" b="1" dirty="0">
                <a:effectLst/>
                <a:latin typeface="Arial" panose="020B0604020202020204" pitchFamily="34" charset="0"/>
                <a:ea typeface="Calibri" panose="020F0502020204030204" pitchFamily="34" charset="0"/>
                <a:cs typeface="Arial" panose="020B0604020202020204" pitchFamily="34" charset="0"/>
              </a:rPr>
              <a:t>Видове експлоатиращи действия</a:t>
            </a:r>
            <a:endParaRPr lang="en-US" sz="26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bg-BG" sz="2600" b="1" dirty="0">
                <a:effectLst/>
                <a:latin typeface="Arial" panose="020B0604020202020204" pitchFamily="34" charset="0"/>
                <a:ea typeface="Calibri" panose="020F0502020204030204" pitchFamily="34" charset="0"/>
                <a:cs typeface="Arial" panose="020B0604020202020204" pitchFamily="34" charset="0"/>
              </a:rPr>
              <a:t>М</a:t>
            </a:r>
            <a:r>
              <a:rPr lang="en-GB" sz="2600" b="1" dirty="0" err="1">
                <a:effectLst/>
                <a:latin typeface="Arial" panose="020B0604020202020204" pitchFamily="34" charset="0"/>
                <a:ea typeface="Calibri" panose="020F0502020204030204" pitchFamily="34" charset="0"/>
                <a:cs typeface="Arial" panose="020B0604020202020204" pitchFamily="34" charset="0"/>
              </a:rPr>
              <a:t>alware</a:t>
            </a:r>
            <a:r>
              <a:rPr lang="en-GB" sz="2600" b="1" dirty="0">
                <a:effectLst/>
                <a:latin typeface="Arial" panose="020B0604020202020204" pitchFamily="34" charset="0"/>
                <a:ea typeface="Calibri" panose="020F0502020204030204" pitchFamily="34" charset="0"/>
                <a:cs typeface="Arial" panose="020B0604020202020204" pitchFamily="34" charset="0"/>
              </a:rPr>
              <a:t> </a:t>
            </a:r>
            <a:r>
              <a:rPr lang="en-GB" sz="2600" dirty="0">
                <a:effectLst/>
                <a:latin typeface="Arial" panose="020B0604020202020204" pitchFamily="34" charset="0"/>
                <a:ea typeface="Calibri" panose="020F0502020204030204" pitchFamily="34" charset="0"/>
                <a:cs typeface="Arial" panose="020B0604020202020204" pitchFamily="34" charset="0"/>
              </a:rPr>
              <a:t>– </a:t>
            </a:r>
            <a:r>
              <a:rPr lang="bg-BG" sz="2600" dirty="0">
                <a:effectLst/>
                <a:latin typeface="Arial" panose="020B0604020202020204" pitchFamily="34" charset="0"/>
                <a:ea typeface="Calibri" panose="020F0502020204030204" pitchFamily="34" charset="0"/>
                <a:cs typeface="Arial" panose="020B0604020202020204" pitchFamily="34" charset="0"/>
              </a:rPr>
              <a:t>тайно управление на КС, без знание на потребителя;</a:t>
            </a:r>
            <a:endParaRPr lang="en-US" sz="26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sz="2600" b="1" dirty="0">
                <a:solidFill>
                  <a:srgbClr val="C00000"/>
                </a:solidFill>
                <a:effectLst/>
                <a:latin typeface="Arial" panose="020B0604020202020204" pitchFamily="34" charset="0"/>
                <a:ea typeface="Calibri" panose="020F0502020204030204" pitchFamily="34" charset="0"/>
                <a:cs typeface="Arial" panose="020B0604020202020204" pitchFamily="34" charset="0"/>
              </a:rPr>
              <a:t>Denial-of-Service</a:t>
            </a:r>
            <a:r>
              <a:rPr lang="en-GB" sz="2600" dirty="0">
                <a:solidFill>
                  <a:srgbClr val="C00000"/>
                </a:solidFill>
                <a:effectLst/>
                <a:latin typeface="Arial" panose="020B0604020202020204" pitchFamily="34" charset="0"/>
                <a:ea typeface="Calibri" panose="020F0502020204030204" pitchFamily="34" charset="0"/>
                <a:cs typeface="Arial" panose="020B0604020202020204" pitchFamily="34" charset="0"/>
              </a:rPr>
              <a:t> </a:t>
            </a:r>
            <a:r>
              <a:rPr lang="bg-BG" sz="2600" dirty="0">
                <a:solidFill>
                  <a:srgbClr val="C00000"/>
                </a:solidFill>
                <a:effectLst/>
                <a:latin typeface="Arial" panose="020B0604020202020204" pitchFamily="34" charset="0"/>
                <a:ea typeface="Calibri" panose="020F0502020204030204" pitchFamily="34" charset="0"/>
                <a:cs typeface="Arial" panose="020B0604020202020204" pitchFamily="34" charset="0"/>
              </a:rPr>
              <a:t>- отказ на услуги.</a:t>
            </a:r>
            <a:endParaRPr lang="en-US" sz="26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sz="2600" b="1" dirty="0">
                <a:effectLst/>
                <a:latin typeface="Arial" panose="020B0604020202020204" pitchFamily="34" charset="0"/>
                <a:ea typeface="Calibri" panose="020F0502020204030204" pitchFamily="34" charset="0"/>
                <a:cs typeface="Arial" panose="020B0604020202020204" pitchFamily="34" charset="0"/>
              </a:rPr>
              <a:t>Cross-Site</a:t>
            </a:r>
            <a:r>
              <a:rPr lang="en-GB" sz="2600" dirty="0">
                <a:effectLst/>
                <a:latin typeface="Arial" panose="020B0604020202020204" pitchFamily="34" charset="0"/>
                <a:ea typeface="Calibri" panose="020F0502020204030204" pitchFamily="34" charset="0"/>
                <a:cs typeface="Arial" panose="020B0604020202020204" pitchFamily="34" charset="0"/>
              </a:rPr>
              <a:t> </a:t>
            </a:r>
            <a:r>
              <a:rPr lang="bg-BG" sz="2600" dirty="0">
                <a:effectLst/>
                <a:latin typeface="Arial" panose="020B0604020202020204" pitchFamily="34" charset="0"/>
                <a:ea typeface="Calibri" panose="020F0502020204030204" pitchFamily="34" charset="0"/>
                <a:cs typeface="Arial" panose="020B0604020202020204" pitchFamily="34" charset="0"/>
              </a:rPr>
              <a:t>- инжектиране на код;</a:t>
            </a:r>
            <a:endParaRPr lang="en-US" sz="26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sz="2600" b="1" dirty="0">
                <a:effectLst/>
                <a:latin typeface="Arial" panose="020B0604020202020204" pitchFamily="34" charset="0"/>
                <a:ea typeface="Calibri" panose="020F0502020204030204" pitchFamily="34" charset="0"/>
                <a:cs typeface="Arial" panose="020B0604020202020204" pitchFamily="34" charset="0"/>
              </a:rPr>
              <a:t>SQL Injection</a:t>
            </a:r>
            <a:r>
              <a:rPr lang="en-GB" sz="2600" dirty="0">
                <a:effectLst/>
                <a:latin typeface="Arial" panose="020B0604020202020204" pitchFamily="34" charset="0"/>
                <a:ea typeface="Calibri" panose="020F0502020204030204" pitchFamily="34" charset="0"/>
                <a:cs typeface="Arial" panose="020B0604020202020204" pitchFamily="34" charset="0"/>
              </a:rPr>
              <a:t> </a:t>
            </a:r>
            <a:r>
              <a:rPr lang="bg-BG" sz="2600" dirty="0">
                <a:effectLst/>
                <a:latin typeface="Arial" panose="020B0604020202020204" pitchFamily="34" charset="0"/>
                <a:ea typeface="Calibri" panose="020F0502020204030204" pitchFamily="34" charset="0"/>
                <a:cs typeface="Arial" panose="020B0604020202020204" pitchFamily="34" charset="0"/>
              </a:rPr>
              <a:t>- манипулира БД;</a:t>
            </a:r>
            <a:endParaRPr lang="en-US" sz="26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sz="2600" b="1" dirty="0">
                <a:effectLst/>
                <a:latin typeface="Arial" panose="020B0604020202020204" pitchFamily="34" charset="0"/>
                <a:ea typeface="Calibri" panose="020F0502020204030204" pitchFamily="34" charset="0"/>
                <a:cs typeface="Arial" panose="020B0604020202020204" pitchFamily="34" charset="0"/>
              </a:rPr>
              <a:t>Phishing</a:t>
            </a:r>
            <a:r>
              <a:rPr lang="en-GB" sz="2600" dirty="0">
                <a:effectLst/>
                <a:latin typeface="Arial" panose="020B0604020202020204" pitchFamily="34" charset="0"/>
                <a:ea typeface="Calibri" panose="020F0502020204030204" pitchFamily="34" charset="0"/>
                <a:cs typeface="Arial" panose="020B0604020202020204" pitchFamily="34" charset="0"/>
              </a:rPr>
              <a:t> </a:t>
            </a:r>
            <a:r>
              <a:rPr lang="bg-BG" sz="2600" dirty="0">
                <a:effectLst/>
                <a:latin typeface="Arial" panose="020B0604020202020204" pitchFamily="34" charset="0"/>
                <a:ea typeface="Calibri" panose="020F0502020204030204" pitchFamily="34" charset="0"/>
                <a:cs typeface="Arial" panose="020B0604020202020204" pitchFamily="34" charset="0"/>
              </a:rPr>
              <a:t>- атака към потребители или цели;</a:t>
            </a:r>
            <a:endParaRPr lang="en-US" sz="26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sz="2600" b="1" dirty="0">
                <a:effectLst/>
                <a:latin typeface="Arial" panose="020B0604020202020204" pitchFamily="34" charset="0"/>
                <a:ea typeface="Calibri" panose="020F0502020204030204" pitchFamily="34" charset="0"/>
                <a:cs typeface="Arial" panose="020B0604020202020204" pitchFamily="34" charset="0"/>
              </a:rPr>
              <a:t>Credential reuse </a:t>
            </a:r>
            <a:r>
              <a:rPr lang="en-GB" sz="2600" dirty="0">
                <a:effectLst/>
                <a:latin typeface="Arial" panose="020B0604020202020204" pitchFamily="34" charset="0"/>
                <a:ea typeface="Calibri" panose="020F0502020204030204" pitchFamily="34" charset="0"/>
                <a:cs typeface="Arial" panose="020B0604020202020204" pitchFamily="34" charset="0"/>
              </a:rPr>
              <a:t>– </a:t>
            </a:r>
            <a:r>
              <a:rPr lang="bg-BG" sz="2600" dirty="0">
                <a:effectLst/>
                <a:latin typeface="Arial" panose="020B0604020202020204" pitchFamily="34" charset="0"/>
                <a:ea typeface="Calibri" panose="020F0502020204030204" pitchFamily="34" charset="0"/>
                <a:cs typeface="Arial" panose="020B0604020202020204" pitchFamily="34" charset="0"/>
              </a:rPr>
              <a:t>използване на събрани пароли, потребителски имена;</a:t>
            </a:r>
            <a:endParaRPr lang="en-US" sz="26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sz="2600" b="1" dirty="0">
                <a:effectLst/>
                <a:latin typeface="Arial" panose="020B0604020202020204" pitchFamily="34" charset="0"/>
                <a:ea typeface="Calibri" panose="020F0502020204030204" pitchFamily="34" charset="0"/>
                <a:cs typeface="Arial" panose="020B0604020202020204" pitchFamily="34" charset="0"/>
              </a:rPr>
              <a:t>Spear phishing attacks </a:t>
            </a:r>
            <a:r>
              <a:rPr lang="bg-BG" sz="2600" dirty="0">
                <a:effectLst/>
                <a:latin typeface="Arial" panose="020B0604020202020204" pitchFamily="34" charset="0"/>
                <a:ea typeface="Calibri" panose="020F0502020204030204" pitchFamily="34" charset="0"/>
                <a:cs typeface="Arial" panose="020B0604020202020204" pitchFamily="34" charset="0"/>
              </a:rPr>
              <a:t>– насочени към фирмени лога, ел. писма;</a:t>
            </a:r>
            <a:r>
              <a:rPr lang="bg-BG" sz="2600" b="1" dirty="0">
                <a:effectLst/>
                <a:latin typeface="Arial" panose="020B0604020202020204" pitchFamily="34" charset="0"/>
                <a:ea typeface="Calibri" panose="020F0502020204030204" pitchFamily="34" charset="0"/>
                <a:cs typeface="Arial" panose="020B0604020202020204" pitchFamily="34" charset="0"/>
              </a:rPr>
              <a:t> </a:t>
            </a:r>
            <a:endParaRPr lang="en-US" sz="26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sz="2600" b="1" dirty="0">
                <a:effectLst/>
                <a:latin typeface="Arial" panose="020B0604020202020204" pitchFamily="34" charset="0"/>
                <a:ea typeface="Calibri" panose="020F0502020204030204" pitchFamily="34" charset="0"/>
                <a:cs typeface="Arial" panose="020B0604020202020204" pitchFamily="34" charset="0"/>
              </a:rPr>
              <a:t>Whaling phishing attacks </a:t>
            </a:r>
            <a:r>
              <a:rPr lang="bg-BG" sz="2600" dirty="0">
                <a:effectLst/>
                <a:latin typeface="Arial" panose="020B0604020202020204" pitchFamily="34" charset="0"/>
                <a:ea typeface="Calibri" panose="020F0502020204030204" pitchFamily="34" charset="0"/>
                <a:cs typeface="Arial" panose="020B0604020202020204" pitchFamily="34" charset="0"/>
              </a:rPr>
              <a:t>– към шефове на организации;</a:t>
            </a:r>
            <a:endParaRPr lang="en-US" sz="26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en-GB" sz="2600" b="1" dirty="0">
                <a:effectLst/>
                <a:latin typeface="Arial" panose="020B0604020202020204" pitchFamily="34" charset="0"/>
                <a:ea typeface="Calibri" panose="020F0502020204030204" pitchFamily="34" charset="0"/>
                <a:cs typeface="Arial" panose="020B0604020202020204" pitchFamily="34" charset="0"/>
              </a:rPr>
              <a:t>Brute – Force </a:t>
            </a:r>
            <a:r>
              <a:rPr lang="bg-BG" sz="2600" dirty="0">
                <a:effectLst/>
                <a:latin typeface="Arial" panose="020B0604020202020204" pitchFamily="34" charset="0"/>
                <a:ea typeface="Calibri" panose="020F0502020204030204" pitchFamily="34" charset="0"/>
                <a:cs typeface="Arial" panose="020B0604020202020204" pitchFamily="34" charset="0"/>
              </a:rPr>
              <a:t>– крадене на акаунти;</a:t>
            </a:r>
            <a:endParaRPr lang="en-US" sz="26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
        <p:nvSpPr>
          <p:cNvPr id="8" name="TextBox 7">
            <a:extLst>
              <a:ext uri="{FF2B5EF4-FFF2-40B4-BE49-F238E27FC236}">
                <a16:creationId xmlns:a16="http://schemas.microsoft.com/office/drawing/2014/main" id="{D8D4AE6C-91FC-B39D-007F-19E6A24CE3D0}"/>
              </a:ext>
            </a:extLst>
          </p:cNvPr>
          <p:cNvSpPr txBox="1"/>
          <p:nvPr/>
        </p:nvSpPr>
        <p:spPr>
          <a:xfrm>
            <a:off x="4086309" y="160066"/>
            <a:ext cx="4159194" cy="553998"/>
          </a:xfrm>
          <a:prstGeom prst="rect">
            <a:avLst/>
          </a:prstGeom>
          <a:noFill/>
        </p:spPr>
        <p:txBody>
          <a:bodyPr wrap="square">
            <a:spAutoFit/>
          </a:bodyPr>
          <a:lstStyle/>
          <a:p>
            <a:r>
              <a:rPr kumimoji="0" lang="bg-BG" sz="3000" b="1" i="0" u="none" strike="noStrike" kern="1200" cap="none" spc="0" normalizeH="0" baseline="0" noProof="0" dirty="0">
                <a:ln>
                  <a:noFill/>
                </a:ln>
                <a:solidFill>
                  <a:srgbClr val="766F54"/>
                </a:solidFill>
                <a:effectLst/>
                <a:uLnTx/>
                <a:uFillTx/>
                <a:latin typeface="Arial" panose="020B0604020202020204" pitchFamily="34" charset="0"/>
                <a:ea typeface="+mj-ea"/>
                <a:cs typeface="Arial" panose="020B0604020202020204" pitchFamily="34" charset="0"/>
              </a:rPr>
              <a:t>КИБЕР ЗАПЛАХИ - </a:t>
            </a:r>
            <a:r>
              <a:rPr kumimoji="0" lang="en-GB" sz="3000" b="1" i="0" u="none" strike="noStrike" kern="1200" cap="none" spc="0" normalizeH="0" baseline="0" noProof="0" dirty="0">
                <a:ln>
                  <a:noFill/>
                </a:ln>
                <a:solidFill>
                  <a:srgbClr val="766F54"/>
                </a:solidFill>
                <a:effectLst/>
                <a:uLnTx/>
                <a:uFillTx/>
                <a:latin typeface="Arial" panose="020B0604020202020204" pitchFamily="34" charset="0"/>
                <a:ea typeface="+mj-ea"/>
                <a:cs typeface="Arial" panose="020B0604020202020204" pitchFamily="34" charset="0"/>
              </a:rPr>
              <a:t>3</a:t>
            </a:r>
            <a:endParaRPr lang="en-US" sz="3000" b="1" dirty="0"/>
          </a:p>
        </p:txBody>
      </p:sp>
    </p:spTree>
    <p:extLst>
      <p:ext uri="{BB962C8B-B14F-4D97-AF65-F5344CB8AC3E}">
        <p14:creationId xmlns:p14="http://schemas.microsoft.com/office/powerpoint/2010/main" val="4121465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3FDA96-598C-2676-2CE4-CB35E25378D0}"/>
              </a:ext>
            </a:extLst>
          </p:cNvPr>
          <p:cNvSpPr>
            <a:spLocks noGrp="1"/>
          </p:cNvSpPr>
          <p:nvPr>
            <p:ph idx="1"/>
          </p:nvPr>
        </p:nvSpPr>
        <p:spPr>
          <a:xfrm>
            <a:off x="1653870" y="763325"/>
            <a:ext cx="10440063" cy="6094675"/>
          </a:xfrm>
        </p:spPr>
        <p:txBody>
          <a:bodyPr>
            <a:normAutofit fontScale="85000" lnSpcReduction="10000"/>
          </a:bodyPr>
          <a:lstStyle/>
          <a:p>
            <a:pPr marL="342900" lvl="0" indent="-342900">
              <a:lnSpc>
                <a:spcPct val="107000"/>
              </a:lnSpc>
              <a:buFont typeface="+mj-lt"/>
              <a:buAutoNum type="arabicPeriod"/>
            </a:pPr>
            <a:r>
              <a:rPr lang="bg-BG" sz="2100" b="1" dirty="0">
                <a:effectLst/>
                <a:latin typeface="Arial" panose="020B0604020202020204" pitchFamily="34" charset="0"/>
                <a:ea typeface="Calibri" panose="020F0502020204030204" pitchFamily="34" charset="0"/>
                <a:cs typeface="Arial" panose="020B0604020202020204" pitchFamily="34" charset="0"/>
              </a:rPr>
              <a:t>Зловредния софтуер в ИКС – става въпрос за телефонните измамници. </a:t>
            </a:r>
            <a:r>
              <a:rPr lang="bg-BG" sz="2100" dirty="0">
                <a:effectLst/>
                <a:latin typeface="Arial" panose="020B0604020202020204" pitchFamily="34" charset="0"/>
                <a:ea typeface="Calibri" panose="020F0502020204030204" pitchFamily="34" charset="0"/>
                <a:cs typeface="Arial" panose="020B0604020202020204" pitchFamily="34" charset="0"/>
              </a:rPr>
              <a:t>Целта им е, чрез специални тонове в телефонна слушалка да се придобие безплатен достъп до мрежов ресурс.</a:t>
            </a:r>
            <a:endParaRPr lang="en-US" sz="2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sz="2100" b="1" dirty="0">
                <a:effectLst/>
                <a:latin typeface="Arial" panose="020B0604020202020204" pitchFamily="34" charset="0"/>
                <a:ea typeface="Calibri" panose="020F0502020204030204" pitchFamily="34" charset="0"/>
                <a:cs typeface="Arial" panose="020B0604020202020204" pitchFamily="34" charset="0"/>
              </a:rPr>
              <a:t>CIH </a:t>
            </a:r>
            <a:r>
              <a:rPr lang="bg-BG" sz="2100" dirty="0">
                <a:effectLst/>
                <a:latin typeface="Arial" panose="020B0604020202020204" pitchFamily="34" charset="0"/>
                <a:ea typeface="Calibri" panose="020F0502020204030204" pitchFamily="34" charset="0"/>
                <a:cs typeface="Arial" panose="020B0604020202020204" pitchFamily="34" charset="0"/>
              </a:rPr>
              <a:t>– дълго време стои в КС без активност.</a:t>
            </a:r>
            <a:endParaRPr lang="en-US" sz="2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sz="2100" b="1" dirty="0">
                <a:effectLst/>
                <a:latin typeface="Arial" panose="020B0604020202020204" pitchFamily="34" charset="0"/>
                <a:ea typeface="Calibri" panose="020F0502020204030204" pitchFamily="34" charset="0"/>
                <a:cs typeface="Arial" panose="020B0604020202020204" pitchFamily="34" charset="0"/>
              </a:rPr>
              <a:t>Melissa </a:t>
            </a:r>
            <a:r>
              <a:rPr lang="en-GB" sz="2100" dirty="0">
                <a:effectLst/>
                <a:latin typeface="Arial" panose="020B0604020202020204" pitchFamily="34" charset="0"/>
                <a:ea typeface="Calibri" panose="020F0502020204030204" pitchFamily="34" charset="0"/>
                <a:cs typeface="Arial" panose="020B0604020202020204" pitchFamily="34" charset="0"/>
              </a:rPr>
              <a:t> - </a:t>
            </a:r>
            <a:r>
              <a:rPr lang="bg-BG" sz="2100" dirty="0">
                <a:effectLst/>
                <a:latin typeface="Arial" panose="020B0604020202020204" pitchFamily="34" charset="0"/>
                <a:ea typeface="Calibri" panose="020F0502020204030204" pitchFamily="34" charset="0"/>
                <a:cs typeface="Arial" panose="020B0604020202020204" pitchFamily="34" charset="0"/>
              </a:rPr>
              <a:t>разпространява се чрез съобщения по имейл.</a:t>
            </a:r>
            <a:endParaRPr lang="en-US" sz="2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bg-BG" sz="2100" b="1" dirty="0">
                <a:effectLst/>
                <a:latin typeface="Arial" panose="020B0604020202020204" pitchFamily="34" charset="0"/>
                <a:ea typeface="Calibri" panose="020F0502020204030204" pitchFamily="34" charset="0"/>
                <a:cs typeface="Arial" panose="020B0604020202020204" pitchFamily="34" charset="0"/>
              </a:rPr>
              <a:t>Червей </a:t>
            </a:r>
            <a:r>
              <a:rPr lang="en-US" sz="2100" b="1" dirty="0">
                <a:effectLst/>
                <a:latin typeface="Arial" panose="020B0604020202020204" pitchFamily="34" charset="0"/>
                <a:ea typeface="Calibri" panose="020F0502020204030204" pitchFamily="34" charset="0"/>
                <a:cs typeface="Arial" panose="020B0604020202020204" pitchFamily="34" charset="0"/>
              </a:rPr>
              <a:t>“I love you” </a:t>
            </a:r>
            <a:r>
              <a:rPr lang="bg-BG" sz="2100" dirty="0">
                <a:effectLst/>
                <a:latin typeface="Arial" panose="020B0604020202020204" pitchFamily="34" charset="0"/>
                <a:ea typeface="Calibri" panose="020F0502020204030204" pitchFamily="34" charset="0"/>
                <a:cs typeface="Arial" panose="020B0604020202020204" pitchFamily="34" charset="0"/>
              </a:rPr>
              <a:t>– скрипт, който като се стартира разнася множество копия, задръстват трафика, трият се важни файлове.</a:t>
            </a:r>
            <a:endParaRPr lang="en-US" sz="2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bg-BG" sz="2100" b="1" dirty="0">
                <a:effectLst/>
                <a:latin typeface="Arial" panose="020B0604020202020204" pitchFamily="34" charset="0"/>
                <a:ea typeface="Calibri" panose="020F0502020204030204" pitchFamily="34" charset="0"/>
                <a:cs typeface="Arial" panose="020B0604020202020204" pitchFamily="34" charset="0"/>
              </a:rPr>
              <a:t>Червей </a:t>
            </a:r>
            <a:r>
              <a:rPr lang="en-GB" sz="2100" b="1" dirty="0">
                <a:effectLst/>
                <a:latin typeface="Arial" panose="020B0604020202020204" pitchFamily="34" charset="0"/>
                <a:ea typeface="Calibri" panose="020F0502020204030204" pitchFamily="34" charset="0"/>
                <a:cs typeface="Arial" panose="020B0604020202020204" pitchFamily="34" charset="0"/>
              </a:rPr>
              <a:t>“Code Red” </a:t>
            </a:r>
            <a:r>
              <a:rPr lang="bg-BG" sz="2100" dirty="0">
                <a:effectLst/>
                <a:latin typeface="Arial" panose="020B0604020202020204" pitchFamily="34" charset="0"/>
                <a:ea typeface="Calibri" panose="020F0502020204030204" pitchFamily="34" charset="0"/>
                <a:cs typeface="Arial" panose="020B0604020202020204" pitchFamily="34" charset="0"/>
              </a:rPr>
              <a:t>- атакува уебсайтовете;</a:t>
            </a:r>
            <a:endParaRPr lang="en-US" sz="2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sz="2100" b="1" dirty="0">
                <a:effectLst/>
                <a:latin typeface="Arial" panose="020B0604020202020204" pitchFamily="34" charset="0"/>
                <a:ea typeface="Calibri" panose="020F0502020204030204" pitchFamily="34" charset="0"/>
                <a:cs typeface="Arial" panose="020B0604020202020204" pitchFamily="34" charset="0"/>
              </a:rPr>
              <a:t>Virus “Conficker”</a:t>
            </a:r>
            <a:r>
              <a:rPr lang="bg-BG" sz="2100" dirty="0">
                <a:effectLst/>
                <a:latin typeface="Arial" panose="020B0604020202020204" pitchFamily="34" charset="0"/>
                <a:ea typeface="Calibri" panose="020F0502020204030204" pitchFamily="34" charset="0"/>
                <a:cs typeface="Arial" panose="020B0604020202020204" pitchFamily="34" charset="0"/>
              </a:rPr>
              <a:t>- отгатва пароли от ОС Уиндоус;</a:t>
            </a:r>
            <a:endParaRPr lang="en-US" sz="2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sz="2100" b="1" dirty="0">
                <a:effectLst/>
                <a:latin typeface="Arial" panose="020B0604020202020204" pitchFamily="34" charset="0"/>
                <a:ea typeface="Calibri" panose="020F0502020204030204" pitchFamily="34" charset="0"/>
                <a:cs typeface="Arial" panose="020B0604020202020204" pitchFamily="34" charset="0"/>
              </a:rPr>
              <a:t>Virus “Stuxnet” </a:t>
            </a:r>
            <a:r>
              <a:rPr lang="en-GB" sz="2100" dirty="0">
                <a:effectLst/>
                <a:latin typeface="Arial" panose="020B0604020202020204" pitchFamily="34" charset="0"/>
                <a:ea typeface="Calibri" panose="020F0502020204030204" pitchFamily="34" charset="0"/>
                <a:cs typeface="Arial" panose="020B0604020202020204" pitchFamily="34" charset="0"/>
              </a:rPr>
              <a:t>– </a:t>
            </a:r>
            <a:r>
              <a:rPr lang="bg-BG" sz="2100" dirty="0">
                <a:effectLst/>
                <a:latin typeface="Arial" panose="020B0604020202020204" pitchFamily="34" charset="0"/>
                <a:ea typeface="Calibri" panose="020F0502020204030204" pitchFamily="34" charset="0"/>
                <a:cs typeface="Arial" panose="020B0604020202020204" pitchFamily="34" charset="0"/>
              </a:rPr>
              <a:t>заразява компютри за управление на контролери, дейност на механизми;</a:t>
            </a:r>
            <a:endParaRPr lang="en-US" sz="2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sz="2100" b="1" dirty="0">
                <a:effectLst/>
                <a:latin typeface="Arial" panose="020B0604020202020204" pitchFamily="34" charset="0"/>
                <a:ea typeface="Calibri" panose="020F0502020204030204" pitchFamily="34" charset="0"/>
                <a:cs typeface="Arial" panose="020B0604020202020204" pitchFamily="34" charset="0"/>
              </a:rPr>
              <a:t>Virus “Flame” </a:t>
            </a:r>
            <a:r>
              <a:rPr lang="en-GB" sz="2100" dirty="0">
                <a:effectLst/>
                <a:latin typeface="Arial" panose="020B0604020202020204" pitchFamily="34" charset="0"/>
                <a:ea typeface="Calibri" panose="020F0502020204030204" pitchFamily="34" charset="0"/>
                <a:cs typeface="Arial" panose="020B0604020202020204" pitchFamily="34" charset="0"/>
              </a:rPr>
              <a:t>– </a:t>
            </a:r>
            <a:r>
              <a:rPr lang="bg-BG" sz="2100" dirty="0">
                <a:effectLst/>
                <a:latin typeface="Arial" panose="020B0604020202020204" pitchFamily="34" charset="0"/>
                <a:ea typeface="Calibri" panose="020F0502020204030204" pitchFamily="34" charset="0"/>
                <a:cs typeface="Arial" panose="020B0604020202020204" pitchFamily="34" charset="0"/>
              </a:rPr>
              <a:t>кибершпионаж;</a:t>
            </a:r>
            <a:endParaRPr lang="en-US" sz="2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sz="2100" b="1" dirty="0">
                <a:effectLst/>
                <a:latin typeface="Arial" panose="020B0604020202020204" pitchFamily="34" charset="0"/>
                <a:ea typeface="Calibri" panose="020F0502020204030204" pitchFamily="34" charset="0"/>
                <a:cs typeface="Arial" panose="020B0604020202020204" pitchFamily="34" charset="0"/>
              </a:rPr>
              <a:t>Virus </a:t>
            </a:r>
            <a:r>
              <a:rPr lang="bg-BG" sz="2100" b="1" dirty="0">
                <a:effectLst/>
                <a:latin typeface="Arial" panose="020B0604020202020204" pitchFamily="34" charset="0"/>
                <a:ea typeface="Calibri" panose="020F0502020204030204" pitchFamily="34" charset="0"/>
                <a:cs typeface="Arial" panose="020B0604020202020204" pitchFamily="34" charset="0"/>
              </a:rPr>
              <a:t>„Петя“ </a:t>
            </a:r>
            <a:r>
              <a:rPr lang="en-GB" sz="2100" dirty="0">
                <a:effectLst/>
                <a:latin typeface="Arial" panose="020B0604020202020204" pitchFamily="34" charset="0"/>
                <a:ea typeface="Calibri" panose="020F0502020204030204" pitchFamily="34" charset="0"/>
                <a:cs typeface="Arial" panose="020B0604020202020204" pitchFamily="34" charset="0"/>
              </a:rPr>
              <a:t>– </a:t>
            </a:r>
            <a:r>
              <a:rPr lang="bg-BG" sz="2100" dirty="0">
                <a:effectLst/>
                <a:latin typeface="Arial" panose="020B0604020202020204" pitchFamily="34" charset="0"/>
                <a:ea typeface="Calibri" panose="020F0502020204030204" pitchFamily="34" charset="0"/>
                <a:cs typeface="Arial" panose="020B0604020202020204" pitchFamily="34" charset="0"/>
              </a:rPr>
              <a:t>криптира, не позволява на ОС да се зареди;</a:t>
            </a:r>
            <a:endParaRPr lang="en-US" sz="2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en-GB" sz="2100" b="1" dirty="0">
                <a:effectLst/>
                <a:latin typeface="Arial" panose="020B0604020202020204" pitchFamily="34" charset="0"/>
                <a:ea typeface="Calibri" panose="020F0502020204030204" pitchFamily="34" charset="0"/>
                <a:cs typeface="Arial" panose="020B0604020202020204" pitchFamily="34" charset="0"/>
              </a:rPr>
              <a:t>Solar Storm </a:t>
            </a:r>
            <a:r>
              <a:rPr lang="bg-BG" sz="2100" dirty="0">
                <a:effectLst/>
                <a:latin typeface="Arial" panose="020B0604020202020204" pitchFamily="34" charset="0"/>
                <a:ea typeface="Calibri" panose="020F0502020204030204" pitchFamily="34" charset="0"/>
                <a:cs typeface="Arial" panose="020B0604020202020204" pitchFamily="34" charset="0"/>
              </a:rPr>
              <a:t>- заразява доставчика на услуги;</a:t>
            </a:r>
            <a:r>
              <a:rPr lang="en-GB" sz="2100" dirty="0">
                <a:effectLst/>
                <a:latin typeface="Arial" panose="020B0604020202020204" pitchFamily="34" charset="0"/>
                <a:ea typeface="Calibri" panose="020F0502020204030204" pitchFamily="34" charset="0"/>
                <a:cs typeface="Arial" panose="020B0604020202020204" pitchFamily="34" charset="0"/>
              </a:rPr>
              <a:t> </a:t>
            </a:r>
          </a:p>
          <a:p>
            <a:pPr marL="0" lvl="0" indent="0">
              <a:lnSpc>
                <a:spcPct val="107000"/>
              </a:lnSpc>
              <a:spcAft>
                <a:spcPts val="800"/>
              </a:spcAft>
              <a:buNone/>
            </a:pPr>
            <a:r>
              <a:rPr lang="bg-BG" sz="2100" b="1" dirty="0">
                <a:effectLst/>
                <a:latin typeface="Arial" panose="020B0604020202020204" pitchFamily="34" charset="0"/>
                <a:ea typeface="Calibri" panose="020F0502020204030204" pitchFamily="34" charset="0"/>
                <a:cs typeface="Arial" panose="020B0604020202020204" pitchFamily="34" charset="0"/>
              </a:rPr>
              <a:t>Хакерите продължават да се опитват да пробиват системи и приложения по различни начини. </a:t>
            </a:r>
            <a:r>
              <a:rPr lang="bg-BG" sz="2100" dirty="0">
                <a:effectLst/>
                <a:latin typeface="Arial" panose="020B0604020202020204" pitchFamily="34" charset="0"/>
                <a:ea typeface="Calibri" panose="020F0502020204030204" pitchFamily="34" charset="0"/>
                <a:cs typeface="Arial" panose="020B0604020202020204" pitchFamily="34" charset="0"/>
              </a:rPr>
              <a:t>Що се отнася до инструментите за изследване на киберсигурността, излиза понятието „Етично хакерство“. ОС Кали Линукс е най-известната ОС и най-желана от специалистите по киберсигурност.</a:t>
            </a:r>
            <a:endParaRPr lang="en-US" sz="21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
        <p:nvSpPr>
          <p:cNvPr id="5" name="Title 4">
            <a:extLst>
              <a:ext uri="{FF2B5EF4-FFF2-40B4-BE49-F238E27FC236}">
                <a16:creationId xmlns:a16="http://schemas.microsoft.com/office/drawing/2014/main" id="{187CCC05-0972-C863-ABB9-52F22C0FC994}"/>
              </a:ext>
            </a:extLst>
          </p:cNvPr>
          <p:cNvSpPr>
            <a:spLocks noGrp="1"/>
          </p:cNvSpPr>
          <p:nvPr>
            <p:ph type="title"/>
          </p:nvPr>
        </p:nvSpPr>
        <p:spPr>
          <a:xfrm>
            <a:off x="3952599" y="103366"/>
            <a:ext cx="5103938" cy="659959"/>
          </a:xfrm>
        </p:spPr>
        <p:txBody>
          <a:bodyPr>
            <a:noAutofit/>
          </a:bodyPr>
          <a:lstStyle/>
          <a:p>
            <a:pPr marL="0" marR="0" lvl="0" indent="0" defTabSz="457200" rtl="0" eaLnBrk="1" fontAlgn="auto" latinLnBrk="0" hangingPunct="1">
              <a:lnSpc>
                <a:spcPct val="100000"/>
              </a:lnSpc>
              <a:spcBef>
                <a:spcPts val="0"/>
              </a:spcBef>
              <a:spcAft>
                <a:spcPts val="0"/>
              </a:spcAft>
              <a:tabLst/>
              <a:defRPr/>
            </a:pPr>
            <a:r>
              <a:rPr kumimoji="0" lang="bg-BG" sz="3000" b="1" i="0" u="none" strike="noStrike" kern="1200" cap="none" spc="0" normalizeH="0" baseline="0" noProof="0" dirty="0">
                <a:ln>
                  <a:noFill/>
                </a:ln>
                <a:solidFill>
                  <a:srgbClr val="766F54"/>
                </a:solidFill>
                <a:effectLst/>
                <a:uLnTx/>
                <a:uFillTx/>
                <a:latin typeface="Arial" panose="020B0604020202020204" pitchFamily="34" charset="0"/>
                <a:ea typeface="+mn-ea"/>
                <a:cs typeface="Arial" panose="020B0604020202020204" pitchFamily="34" charset="0"/>
              </a:rPr>
              <a:t>КИБЕР ЗАПЛАХИ - </a:t>
            </a:r>
            <a:r>
              <a:rPr lang="en-GB" sz="3000" b="1" dirty="0">
                <a:solidFill>
                  <a:srgbClr val="766F54"/>
                </a:solidFill>
                <a:latin typeface="Arial" panose="020B0604020202020204" pitchFamily="34" charset="0"/>
                <a:ea typeface="+mn-ea"/>
                <a:cs typeface="Arial" panose="020B0604020202020204" pitchFamily="34" charset="0"/>
              </a:rPr>
              <a:t>4</a:t>
            </a:r>
            <a:br>
              <a:rPr kumimoji="0" lang="en-US" sz="3000" b="0" i="0" u="none" strike="noStrike" kern="1200" cap="none" spc="0" normalizeH="0" baseline="0" noProof="0" dirty="0">
                <a:ln>
                  <a:noFill/>
                </a:ln>
                <a:solidFill>
                  <a:prstClr val="black"/>
                </a:solidFill>
                <a:effectLst/>
                <a:uLnTx/>
                <a:uFillTx/>
                <a:latin typeface="Century Gothic" panose="020B0502020202020204"/>
                <a:ea typeface="+mn-ea"/>
                <a:cs typeface="+mn-cs"/>
              </a:rPr>
            </a:br>
            <a:endParaRPr lang="en-US" sz="3000" dirty="0"/>
          </a:p>
        </p:txBody>
      </p:sp>
    </p:spTree>
    <p:extLst>
      <p:ext uri="{BB962C8B-B14F-4D97-AF65-F5344CB8AC3E}">
        <p14:creationId xmlns:p14="http://schemas.microsoft.com/office/powerpoint/2010/main" val="3581299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26FA5-6B3F-69BC-60B1-305C1C7D2C90}"/>
              </a:ext>
            </a:extLst>
          </p:cNvPr>
          <p:cNvSpPr>
            <a:spLocks noGrp="1"/>
          </p:cNvSpPr>
          <p:nvPr>
            <p:ph type="title"/>
          </p:nvPr>
        </p:nvSpPr>
        <p:spPr>
          <a:xfrm>
            <a:off x="4040063" y="86735"/>
            <a:ext cx="4738178" cy="986691"/>
          </a:xfrm>
        </p:spPr>
        <p:txBody>
          <a:bodyPr>
            <a:noAutofit/>
          </a:bodyPr>
          <a:lstStyle/>
          <a:p>
            <a:r>
              <a:rPr kumimoji="0" lang="bg-BG" sz="3000" b="1" i="0" u="none" strike="noStrike" kern="1200" cap="none" spc="0" normalizeH="0" baseline="0" noProof="0" dirty="0">
                <a:ln>
                  <a:noFill/>
                </a:ln>
                <a:solidFill>
                  <a:srgbClr val="766F54"/>
                </a:solidFill>
                <a:effectLst/>
                <a:uLnTx/>
                <a:uFillTx/>
                <a:latin typeface="Arial" panose="020B0604020202020204" pitchFamily="34" charset="0"/>
                <a:ea typeface="+mj-ea"/>
                <a:cs typeface="Arial" panose="020B0604020202020204" pitchFamily="34" charset="0"/>
              </a:rPr>
              <a:t>КИБЕР ЗАПЛАХИ - </a:t>
            </a:r>
            <a:r>
              <a:rPr lang="bg-BG" sz="3000" b="1" dirty="0">
                <a:solidFill>
                  <a:srgbClr val="766F54"/>
                </a:solidFill>
                <a:latin typeface="Arial" panose="020B0604020202020204" pitchFamily="34" charset="0"/>
                <a:cs typeface="Arial" panose="020B0604020202020204" pitchFamily="34" charset="0"/>
              </a:rPr>
              <a:t>5</a:t>
            </a:r>
            <a:br>
              <a:rPr kumimoji="0" lang="en-US" sz="3000" b="0" i="0" u="none" strike="noStrike" kern="1200" cap="none" spc="0" normalizeH="0" baseline="0" noProof="0" dirty="0">
                <a:ln>
                  <a:noFill/>
                </a:ln>
                <a:solidFill>
                  <a:prstClr val="black"/>
                </a:solidFill>
                <a:effectLst/>
                <a:uLnTx/>
                <a:uFillTx/>
                <a:latin typeface="Century Gothic" panose="020B0502020202020204"/>
                <a:ea typeface="+mj-ea"/>
                <a:cs typeface="+mj-cs"/>
              </a:rPr>
            </a:br>
            <a:endParaRPr lang="en-US" sz="3000" dirty="0"/>
          </a:p>
        </p:txBody>
      </p:sp>
      <p:sp>
        <p:nvSpPr>
          <p:cNvPr id="3" name="Content Placeholder 2">
            <a:extLst>
              <a:ext uri="{FF2B5EF4-FFF2-40B4-BE49-F238E27FC236}">
                <a16:creationId xmlns:a16="http://schemas.microsoft.com/office/drawing/2014/main" id="{96AF5F4D-3F05-9FDC-FFEB-A85923F37DB1}"/>
              </a:ext>
            </a:extLst>
          </p:cNvPr>
          <p:cNvSpPr>
            <a:spLocks noGrp="1"/>
          </p:cNvSpPr>
          <p:nvPr>
            <p:ph idx="1"/>
          </p:nvPr>
        </p:nvSpPr>
        <p:spPr>
          <a:xfrm>
            <a:off x="1582309" y="863446"/>
            <a:ext cx="10057475" cy="5907820"/>
          </a:xfrm>
        </p:spPr>
        <p:txBody>
          <a:bodyPr>
            <a:normAutofit fontScale="77500" lnSpcReduction="20000"/>
          </a:bodyPr>
          <a:lstStyle/>
          <a:p>
            <a:pPr>
              <a:lnSpc>
                <a:spcPct val="107000"/>
              </a:lnSpc>
              <a:spcAft>
                <a:spcPts val="800"/>
              </a:spcAft>
            </a:pPr>
            <a:r>
              <a:rPr lang="bg-BG" sz="2300" b="1" dirty="0">
                <a:effectLst/>
                <a:latin typeface="Arial" panose="020B0604020202020204" pitchFamily="34" charset="0"/>
                <a:ea typeface="Calibri" panose="020F0502020204030204" pitchFamily="34" charset="0"/>
                <a:cs typeface="Arial" panose="020B0604020202020204" pitchFamily="34" charset="0"/>
              </a:rPr>
              <a:t>За идентифициране, локализиране и оценка на уязвимостите, са разработени специализирани софтуерни инструменти, методологии и технически инструкции. Уязвимостите са </a:t>
            </a:r>
            <a:r>
              <a:rPr lang="en-GB" sz="2300" b="1" dirty="0">
                <a:effectLst/>
                <a:latin typeface="Arial" panose="020B0604020202020204" pitchFamily="34" charset="0"/>
                <a:ea typeface="Calibri" panose="020F0502020204030204" pitchFamily="34" charset="0"/>
                <a:cs typeface="Arial" panose="020B0604020202020204" pitchFamily="34" charset="0"/>
              </a:rPr>
              <a:t>IP</a:t>
            </a:r>
            <a:r>
              <a:rPr lang="bg-BG" sz="2300" b="1" dirty="0">
                <a:effectLst/>
                <a:latin typeface="Arial" panose="020B0604020202020204" pitchFamily="34" charset="0"/>
                <a:ea typeface="Calibri" panose="020F0502020204030204" pitchFamily="34" charset="0"/>
                <a:cs typeface="Arial" panose="020B0604020202020204" pitchFamily="34" charset="0"/>
              </a:rPr>
              <a:t> камери, рутери, дисплеи за управление на климатици и др.</a:t>
            </a:r>
            <a:endParaRPr lang="en-US" sz="23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bg-BG" sz="2300" b="1" dirty="0">
                <a:effectLst/>
                <a:latin typeface="Arial" panose="020B0604020202020204" pitchFamily="34" charset="0"/>
                <a:ea typeface="Calibri" panose="020F0502020204030204" pitchFamily="34" charset="0"/>
                <a:cs typeface="Arial" panose="020B0604020202020204" pitchFamily="34" charset="0"/>
              </a:rPr>
              <a:t>Уязвимости на ОС </a:t>
            </a:r>
            <a:r>
              <a:rPr lang="en-GB" sz="2300" b="1" dirty="0">
                <a:effectLst/>
                <a:latin typeface="Arial" panose="020B0604020202020204" pitchFamily="34" charset="0"/>
                <a:ea typeface="Calibri" panose="020F0502020204030204" pitchFamily="34" charset="0"/>
                <a:cs typeface="Arial" panose="020B0604020202020204" pitchFamily="34" charset="0"/>
              </a:rPr>
              <a:t>Win10: </a:t>
            </a:r>
            <a:r>
              <a:rPr lang="bg-BG" sz="2300" dirty="0">
                <a:effectLst/>
                <a:latin typeface="Arial" panose="020B0604020202020204" pitchFamily="34" charset="0"/>
                <a:ea typeface="Calibri" panose="020F0502020204030204" pitchFamily="34" charset="0"/>
                <a:cs typeface="Arial" panose="020B0604020202020204" pitchFamily="34" charset="0"/>
              </a:rPr>
              <a:t>уязвимост в драйверите, при отдалечено изпълнение на код, когато ОС неправилно обработва данните, в стека за протокол </a:t>
            </a:r>
            <a:r>
              <a:rPr lang="en-GB" sz="2300" dirty="0">
                <a:effectLst/>
                <a:latin typeface="Arial" panose="020B0604020202020204" pitchFamily="34" charset="0"/>
                <a:ea typeface="Calibri" panose="020F0502020204030204" pitchFamily="34" charset="0"/>
                <a:cs typeface="Arial" panose="020B0604020202020204" pitchFamily="34" charset="0"/>
              </a:rPr>
              <a:t>http  </a:t>
            </a:r>
            <a:r>
              <a:rPr lang="bg-BG" sz="2300" dirty="0">
                <a:effectLst/>
                <a:latin typeface="Arial" panose="020B0604020202020204" pitchFamily="34" charset="0"/>
                <a:ea typeface="Calibri" panose="020F0502020204030204" pitchFamily="34" charset="0"/>
                <a:cs typeface="Arial" panose="020B0604020202020204" pitchFamily="34" charset="0"/>
              </a:rPr>
              <a:t>съществува уязвимост от отказ на услуга, уязвимост от повреда на паметта, уязвимост от вида на сайт-скриптовете, хостинг услугите и др.</a:t>
            </a:r>
            <a:endParaRPr lang="en-GB" sz="2300" b="1"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bg-BG" sz="2300" b="1"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Уязвимости в уеб: </a:t>
            </a:r>
            <a:r>
              <a:rPr lang="bg-BG" sz="2300" dirty="0">
                <a:latin typeface="Arial" panose="020B0604020202020204" pitchFamily="34" charset="0"/>
                <a:ea typeface="Calibri" panose="020F0502020204030204" pitchFamily="34" charset="0"/>
                <a:cs typeface="Arial" panose="020B0604020202020204" pitchFamily="34" charset="0"/>
              </a:rPr>
              <a:t>една от основните уязвимости в използвани приложения в съвременни КМС е нерегламентирано вмъкване на код в отворени форми, които се използват за попълване на формуляри и придават </a:t>
            </a:r>
            <a:r>
              <a:rPr lang="bg-BG" sz="2300" b="1" dirty="0">
                <a:latin typeface="Arial" panose="020B0604020202020204" pitchFamily="34" charset="0"/>
                <a:ea typeface="Calibri" panose="020F0502020204030204" pitchFamily="34" charset="0"/>
                <a:cs typeface="Arial" panose="020B0604020202020204" pitchFamily="34" charset="0"/>
              </a:rPr>
              <a:t>интерактивност на уеб сайта</a:t>
            </a:r>
            <a:r>
              <a:rPr lang="bg-BG" sz="2300" dirty="0">
                <a:latin typeface="Arial" panose="020B0604020202020204" pitchFamily="34" charset="0"/>
                <a:ea typeface="Calibri" panose="020F0502020204030204" pitchFamily="34" charset="0"/>
                <a:cs typeface="Arial" panose="020B0604020202020204" pitchFamily="34" charset="0"/>
              </a:rPr>
              <a:t>.</a:t>
            </a:r>
            <a:endParaRPr lang="en-US" sz="23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bg-BG" sz="2300" b="1" dirty="0">
                <a:effectLst/>
                <a:latin typeface="Arial" panose="020B0604020202020204" pitchFamily="34" charset="0"/>
                <a:ea typeface="Calibri" panose="020F0502020204030204" pitchFamily="34" charset="0"/>
                <a:cs typeface="Arial" panose="020B0604020202020204" pitchFamily="34" charset="0"/>
              </a:rPr>
              <a:t>Всеизвестно е, че езикът за програмиране </a:t>
            </a:r>
            <a:r>
              <a:rPr lang="en-GB" sz="2300" b="1" dirty="0">
                <a:effectLst/>
                <a:latin typeface="Arial" panose="020B0604020202020204" pitchFamily="34" charset="0"/>
                <a:ea typeface="Calibri" panose="020F0502020204030204" pitchFamily="34" charset="0"/>
                <a:cs typeface="Arial" panose="020B0604020202020204" pitchFamily="34" charset="0"/>
              </a:rPr>
              <a:t>JavaScript</a:t>
            </a:r>
            <a:r>
              <a:rPr lang="bg-BG" sz="2300" b="1" dirty="0">
                <a:effectLst/>
                <a:latin typeface="Arial" panose="020B0604020202020204" pitchFamily="34" charset="0"/>
                <a:ea typeface="Calibri" panose="020F0502020204030204" pitchFamily="34" charset="0"/>
                <a:cs typeface="Arial" panose="020B0604020202020204" pitchFamily="34" charset="0"/>
              </a:rPr>
              <a:t> придава живина и интерактивност на уебсайта. </a:t>
            </a:r>
            <a:r>
              <a:rPr lang="bg-BG" sz="2300" dirty="0">
                <a:effectLst/>
                <a:latin typeface="Arial" panose="020B0604020202020204" pitchFamily="34" charset="0"/>
                <a:ea typeface="Calibri" panose="020F0502020204030204" pitchFamily="34" charset="0"/>
                <a:cs typeface="Arial" panose="020B0604020202020204" pitchFamily="34" charset="0"/>
              </a:rPr>
              <a:t>Но функционирането на скриптовете са уязвими точки не само към сървъра, а и към клиентската част в инструментариума на интернет браузъра. При кражба на данни от сървърната част, хакерите и кракерите могат да заразяват клиентската част с малуер посредством открити уязвимости в приложния код.</a:t>
            </a:r>
            <a:endParaRPr lang="en-US" sz="23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bg-BG" sz="2300" b="1" dirty="0">
                <a:effectLst/>
                <a:latin typeface="Arial" panose="020B0604020202020204" pitchFamily="34" charset="0"/>
                <a:ea typeface="Calibri" panose="020F0502020204030204" pitchFamily="34" charset="0"/>
                <a:cs typeface="Arial" panose="020B0604020202020204" pitchFamily="34" charset="0"/>
              </a:rPr>
              <a:t>ВАЖНО!!!</a:t>
            </a:r>
            <a:r>
              <a:rPr lang="bg-BG" sz="2300" dirty="0">
                <a:effectLst/>
                <a:latin typeface="Arial" panose="020B0604020202020204" pitchFamily="34" charset="0"/>
                <a:ea typeface="Calibri" panose="020F0502020204030204" pitchFamily="34" charset="0"/>
                <a:cs typeface="Arial" panose="020B0604020202020204" pitchFamily="34" charset="0"/>
              </a:rPr>
              <a:t> Една от най-популярните инструменти за изследване на уязвимости е  </a:t>
            </a:r>
            <a:r>
              <a:rPr lang="en-GB" sz="2300" b="1" dirty="0">
                <a:effectLst/>
                <a:latin typeface="Arial" panose="020B0604020202020204" pitchFamily="34" charset="0"/>
                <a:ea typeface="Calibri" panose="020F0502020204030204" pitchFamily="34" charset="0"/>
                <a:cs typeface="Arial" panose="020B0604020202020204" pitchFamily="34" charset="0"/>
              </a:rPr>
              <a:t>OWASP</a:t>
            </a:r>
            <a:r>
              <a:rPr lang="en-GB" sz="2300" dirty="0">
                <a:effectLst/>
                <a:latin typeface="Arial" panose="020B0604020202020204" pitchFamily="34" charset="0"/>
                <a:ea typeface="Calibri" panose="020F0502020204030204" pitchFamily="34" charset="0"/>
                <a:cs typeface="Arial" panose="020B0604020202020204" pitchFamily="34" charset="0"/>
              </a:rPr>
              <a:t> ZED Attack Proxy – ZAP. </a:t>
            </a:r>
            <a:r>
              <a:rPr lang="bg-BG" sz="2300" dirty="0">
                <a:effectLst/>
                <a:latin typeface="Arial" panose="020B0604020202020204" pitchFamily="34" charset="0"/>
                <a:ea typeface="Calibri" panose="020F0502020204030204" pitchFamily="34" charset="0"/>
                <a:cs typeface="Arial" panose="020B0604020202020204" pitchFamily="34" charset="0"/>
              </a:rPr>
              <a:t>Той се поддържа активно от стотици международни доброволци и това помага автоматизирането при търсене на уязвимости в уебсайтове и уеб приложния.</a:t>
            </a:r>
            <a:endParaRPr lang="en-US" sz="23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35700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89C6B-1430-66C1-EFE5-A345A3ACA24B}"/>
              </a:ext>
            </a:extLst>
          </p:cNvPr>
          <p:cNvSpPr>
            <a:spLocks noGrp="1"/>
          </p:cNvSpPr>
          <p:nvPr>
            <p:ph type="title"/>
          </p:nvPr>
        </p:nvSpPr>
        <p:spPr>
          <a:xfrm>
            <a:off x="4135480" y="154984"/>
            <a:ext cx="4523492" cy="616294"/>
          </a:xfrm>
        </p:spPr>
        <p:txBody>
          <a:bodyPr>
            <a:normAutofit fontScale="90000"/>
          </a:bodyPr>
          <a:lstStyle/>
          <a:p>
            <a:pPr marL="342900" lvl="0" indent="-342900">
              <a:lnSpc>
                <a:spcPct val="107000"/>
              </a:lnSpc>
              <a:spcAft>
                <a:spcPts val="800"/>
              </a:spcAft>
            </a:pPr>
            <a:r>
              <a:rPr lang="en-GB" sz="3300" b="1" dirty="0">
                <a:solidFill>
                  <a:srgbClr val="766F54"/>
                </a:solidFill>
                <a:effectLst/>
                <a:latin typeface="Arial" panose="020B0604020202020204" pitchFamily="34" charset="0"/>
                <a:ea typeface="Calibri" panose="020F0502020204030204" pitchFamily="34" charset="0"/>
                <a:cs typeface="Arial" panose="020B0604020202020204" pitchFamily="34" charset="0"/>
              </a:rPr>
              <a:t>II. </a:t>
            </a:r>
            <a:r>
              <a:rPr lang="bg-BG" sz="3300" b="1" dirty="0">
                <a:solidFill>
                  <a:srgbClr val="766F54"/>
                </a:solidFill>
                <a:effectLst/>
                <a:latin typeface="Arial" panose="020B0604020202020204" pitchFamily="34" charset="0"/>
                <a:ea typeface="Calibri" panose="020F0502020204030204" pitchFamily="34" charset="0"/>
                <a:cs typeface="Arial" panose="020B0604020202020204" pitchFamily="34" charset="0"/>
              </a:rPr>
              <a:t>КИБЕРЗАЩИТА</a:t>
            </a:r>
            <a:br>
              <a:rPr lang="en-US" sz="32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12843C18-8C4D-280D-9413-EB6030784D3A}"/>
              </a:ext>
            </a:extLst>
          </p:cNvPr>
          <p:cNvSpPr>
            <a:spLocks noGrp="1"/>
          </p:cNvSpPr>
          <p:nvPr>
            <p:ph idx="1"/>
          </p:nvPr>
        </p:nvSpPr>
        <p:spPr>
          <a:xfrm>
            <a:off x="2202511" y="1152939"/>
            <a:ext cx="9501809" cy="5406955"/>
          </a:xfrm>
        </p:spPr>
        <p:txBody>
          <a:bodyPr>
            <a:normAutofit lnSpcReduction="10000"/>
          </a:bodyPr>
          <a:lstStyle/>
          <a:p>
            <a:pPr marL="43180">
              <a:lnSpc>
                <a:spcPct val="107000"/>
              </a:lnSpc>
              <a:spcAft>
                <a:spcPts val="800"/>
              </a:spcAft>
            </a:pPr>
            <a:r>
              <a:rPr lang="bg-BG" sz="2000" dirty="0">
                <a:effectLst/>
                <a:latin typeface="Arial" panose="020B0604020202020204" pitchFamily="34" charset="0"/>
                <a:ea typeface="Calibri" panose="020F0502020204030204" pitchFamily="34" charset="0"/>
                <a:cs typeface="Arial" panose="020B0604020202020204" pitchFamily="34" charset="0"/>
              </a:rPr>
              <a:t>Мрежовият достъп е уязвимия момент. В кабелните мрежи, „пробиване“ трудно се постига, но при безжичните е много лесно. За това е нужна политика за киберсигурност в работна среда с КМ и тя трябва да съдържа аспектите:</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bg-BG" sz="2000" dirty="0">
                <a:effectLst/>
                <a:latin typeface="Arial" panose="020B0604020202020204" pitchFamily="34" charset="0"/>
                <a:ea typeface="Calibri" panose="020F0502020204030204" pitchFamily="34" charset="0"/>
                <a:cs typeface="Arial" panose="020B0604020202020204" pitchFamily="34" charset="0"/>
              </a:rPr>
              <a:t>Концепция за пълна защита на информацията в мрежата;</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bg-BG" sz="2000" dirty="0">
                <a:effectLst/>
                <a:latin typeface="Arial" panose="020B0604020202020204" pitchFamily="34" charset="0"/>
                <a:ea typeface="Calibri" panose="020F0502020204030204" pitchFamily="34" charset="0"/>
                <a:cs typeface="Arial" panose="020B0604020202020204" pitchFamily="34" charset="0"/>
              </a:rPr>
              <a:t>Стратегически цели за осигуряване на безопасност и защита на електронната информация;</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bg-BG" sz="2000" dirty="0">
                <a:effectLst/>
                <a:latin typeface="Arial" panose="020B0604020202020204" pitchFamily="34" charset="0"/>
                <a:ea typeface="Calibri" panose="020F0502020204030204" pitchFamily="34" charset="0"/>
                <a:cs typeface="Arial" panose="020B0604020202020204" pitchFamily="34" charset="0"/>
              </a:rPr>
              <a:t>Обученията;</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bg-BG" sz="2000" dirty="0">
                <a:effectLst/>
                <a:latin typeface="Arial" panose="020B0604020202020204" pitchFamily="34" charset="0"/>
                <a:ea typeface="Calibri" panose="020F0502020204030204" pitchFamily="34" charset="0"/>
                <a:cs typeface="Arial" panose="020B0604020202020204" pitchFamily="34" charset="0"/>
              </a:rPr>
              <a:t>Висока Величина на отговорност и задължения на работещите в организацията;</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bg-BG" sz="2000" dirty="0">
                <a:effectLst/>
                <a:latin typeface="Arial" panose="020B0604020202020204" pitchFamily="34" charset="0"/>
                <a:ea typeface="Calibri" panose="020F0502020204030204" pitchFamily="34" charset="0"/>
                <a:cs typeface="Arial" panose="020B0604020202020204" pitchFamily="34" charset="0"/>
              </a:rPr>
              <a:t>Нужно е да се изгражда киберархитектура, която моментално да отразява моментното състояние на потребностите и целите на системата и киберзащитата трябва да покрива целия спектър от уязвими места и </a:t>
            </a:r>
            <a:r>
              <a:rPr lang="bg-BG" sz="2000" b="1" dirty="0">
                <a:effectLst/>
                <a:latin typeface="Arial" panose="020B0604020202020204" pitchFamily="34" charset="0"/>
                <a:ea typeface="Calibri" panose="020F0502020204030204" pitchFamily="34" charset="0"/>
                <a:cs typeface="Arial" panose="020B0604020202020204" pitchFamily="34" charset="0"/>
              </a:rPr>
              <a:t>критични точки</a:t>
            </a:r>
            <a:r>
              <a:rPr lang="bg-BG" sz="2000" dirty="0">
                <a:effectLst/>
                <a:latin typeface="Arial" panose="020B0604020202020204" pitchFamily="34" charset="0"/>
                <a:ea typeface="Calibri" panose="020F0502020204030204" pitchFamily="34" charset="0"/>
                <a:cs typeface="Arial" panose="020B0604020202020204" pitchFamily="34" charset="0"/>
              </a:rPr>
              <a:t>.</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3735871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DA3D2-6FE9-A549-E20D-5FE9B5532B6A}"/>
              </a:ext>
            </a:extLst>
          </p:cNvPr>
          <p:cNvSpPr>
            <a:spLocks noGrp="1"/>
          </p:cNvSpPr>
          <p:nvPr>
            <p:ph type="title"/>
          </p:nvPr>
        </p:nvSpPr>
        <p:spPr>
          <a:xfrm>
            <a:off x="1661824" y="159027"/>
            <a:ext cx="9398440" cy="668482"/>
          </a:xfrm>
        </p:spPr>
        <p:txBody>
          <a:bodyPr>
            <a:normAutofit fontScale="90000"/>
          </a:bodyPr>
          <a:lstStyle/>
          <a:p>
            <a:pPr marL="342900" lvl="0" indent="-342900">
              <a:lnSpc>
                <a:spcPct val="107000"/>
              </a:lnSpc>
              <a:spcAft>
                <a:spcPts val="800"/>
              </a:spcAft>
            </a:pPr>
            <a:r>
              <a:rPr lang="en-GB" sz="3300" b="1" dirty="0">
                <a:solidFill>
                  <a:srgbClr val="766F54"/>
                </a:solidFill>
                <a:effectLst/>
                <a:latin typeface="Arial" panose="020B0604020202020204" pitchFamily="34" charset="0"/>
                <a:ea typeface="Calibri" panose="020F0502020204030204" pitchFamily="34" charset="0"/>
                <a:cs typeface="Arial" panose="020B0604020202020204" pitchFamily="34" charset="0"/>
              </a:rPr>
              <a:t>III. </a:t>
            </a:r>
            <a:r>
              <a:rPr lang="bg-BG" sz="3300" b="1" dirty="0">
                <a:solidFill>
                  <a:srgbClr val="766F54"/>
                </a:solidFill>
                <a:effectLst/>
                <a:latin typeface="Arial" panose="020B0604020202020204" pitchFamily="34" charset="0"/>
                <a:ea typeface="Calibri" panose="020F0502020204030204" pitchFamily="34" charset="0"/>
                <a:cs typeface="Arial" panose="020B0604020202020204" pitchFamily="34" charset="0"/>
              </a:rPr>
              <a:t>ОСНОВНИ ПОДХОДИ ПРИ ЗАЩИТА НА ИКС</a:t>
            </a:r>
            <a:br>
              <a:rPr lang="en-US" sz="32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169F7443-7A15-693E-6839-390A15C4B326}"/>
              </a:ext>
            </a:extLst>
          </p:cNvPr>
          <p:cNvSpPr>
            <a:spLocks noGrp="1"/>
          </p:cNvSpPr>
          <p:nvPr>
            <p:ph idx="1"/>
          </p:nvPr>
        </p:nvSpPr>
        <p:spPr>
          <a:xfrm>
            <a:off x="1518700" y="1192695"/>
            <a:ext cx="10001815" cy="5466522"/>
          </a:xfrm>
        </p:spPr>
        <p:txBody>
          <a:bodyPr/>
          <a:lstStyle/>
          <a:p>
            <a:pPr marL="342900" lvl="0" indent="-342900">
              <a:lnSpc>
                <a:spcPct val="107000"/>
              </a:lnSpc>
              <a:buFont typeface="+mj-lt"/>
              <a:buAutoNum type="arabicPeriod"/>
            </a:pPr>
            <a:r>
              <a:rPr lang="bg-BG" sz="2000" b="1" dirty="0">
                <a:effectLst/>
                <a:latin typeface="Arial" panose="020B0604020202020204" pitchFamily="34" charset="0"/>
                <a:ea typeface="Calibri" panose="020F0502020204030204" pitchFamily="34" charset="0"/>
                <a:cs typeface="Arial" panose="020B0604020202020204" pitchFamily="34" charset="0"/>
              </a:rPr>
              <a:t>Подходи при защита:</a:t>
            </a:r>
            <a:r>
              <a:rPr lang="bg-BG" sz="2000" dirty="0">
                <a:effectLst/>
                <a:latin typeface="Arial" panose="020B0604020202020204" pitchFamily="34" charset="0"/>
                <a:ea typeface="Calibri" panose="020F0502020204030204" pitchFamily="34" charset="0"/>
                <a:cs typeface="Arial" panose="020B0604020202020204" pitchFamily="34" charset="0"/>
              </a:rPr>
              <a:t> </a:t>
            </a:r>
            <a:r>
              <a:rPr lang="bg-BG" sz="2000" b="1" dirty="0">
                <a:effectLst/>
                <a:latin typeface="Arial" panose="020B0604020202020204" pitchFamily="34" charset="0"/>
                <a:ea typeface="Calibri" panose="020F0502020204030204" pitchFamily="34" charset="0"/>
                <a:cs typeface="Arial" panose="020B0604020202020204" pitchFamily="34" charset="0"/>
              </a:rPr>
              <a:t>В съвременния етап от развитие на техниката технологиите чрез използване на системи от сигнали със сложна честотно-времева структура е възможно едновременно да се осигури сигурност на информацията и скритост, от една страна и висока шумоустойчивост от друга. </a:t>
            </a:r>
            <a:r>
              <a:rPr lang="bg-BG" sz="2000" dirty="0">
                <a:effectLst/>
                <a:latin typeface="Arial" panose="020B0604020202020204" pitchFamily="34" charset="0"/>
                <a:ea typeface="Calibri" panose="020F0502020204030204" pitchFamily="34" charset="0"/>
                <a:cs typeface="Arial" panose="020B0604020202020204" pitchFamily="34" charset="0"/>
              </a:rPr>
              <a:t>След откриването на електромагнитното излъчване на радиокомуникационните системи-РКС и определяне на параметрите на сигналите може да започне радиоелектронната скритост-РЕС. </a:t>
            </a:r>
            <a:r>
              <a:rPr lang="bg-BG" sz="2000" b="1" dirty="0">
                <a:effectLst/>
                <a:latin typeface="Arial" panose="020B0604020202020204" pitchFamily="34" charset="0"/>
                <a:ea typeface="Calibri" panose="020F0502020204030204" pitchFamily="34" charset="0"/>
                <a:cs typeface="Arial" panose="020B0604020202020204" pitchFamily="34" charset="0"/>
              </a:rPr>
              <a:t>Използват се за скриване на информацията със средствата: </a:t>
            </a:r>
            <a:endParaRPr lang="en-US" sz="2000" b="1"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bg-BG" sz="2000" b="1" dirty="0">
                <a:effectLst/>
                <a:latin typeface="Arial" panose="020B0604020202020204" pitchFamily="34" charset="0"/>
                <a:ea typeface="Calibri" panose="020F0502020204030204" pitchFamily="34" charset="0"/>
                <a:cs typeface="Arial" panose="020B0604020202020204" pitchFamily="34" charset="0"/>
              </a:rPr>
              <a:t>Активните смущения</a:t>
            </a:r>
            <a:r>
              <a:rPr lang="bg-BG" sz="2000" dirty="0">
                <a:effectLst/>
                <a:latin typeface="Arial" panose="020B0604020202020204" pitchFamily="34" charset="0"/>
                <a:ea typeface="Calibri" panose="020F0502020204030204" pitchFamily="34" charset="0"/>
                <a:cs typeface="Arial" panose="020B0604020202020204" pitchFamily="34" charset="0"/>
              </a:rPr>
              <a:t> се създават обикновено от радио и инфрачервения диапазон. По своя честотен спектър, те се делят на </a:t>
            </a:r>
            <a:r>
              <a:rPr lang="bg-BG" sz="2000" b="1" dirty="0">
                <a:effectLst/>
                <a:latin typeface="Arial" panose="020B0604020202020204" pitchFamily="34" charset="0"/>
                <a:ea typeface="Calibri" panose="020F0502020204030204" pitchFamily="34" charset="0"/>
                <a:cs typeface="Arial" panose="020B0604020202020204" pitchFamily="34" charset="0"/>
              </a:rPr>
              <a:t>прицелни</a:t>
            </a:r>
            <a:r>
              <a:rPr lang="bg-BG" sz="2000" dirty="0">
                <a:effectLst/>
                <a:latin typeface="Arial" panose="020B0604020202020204" pitchFamily="34" charset="0"/>
                <a:ea typeface="Calibri" panose="020F0502020204030204" pitchFamily="34" charset="0"/>
                <a:cs typeface="Arial" panose="020B0604020202020204" pitchFamily="34" charset="0"/>
              </a:rPr>
              <a:t>, </a:t>
            </a:r>
            <a:r>
              <a:rPr lang="bg-BG" sz="2000" b="1" dirty="0" err="1">
                <a:effectLst/>
                <a:latin typeface="Arial" panose="020B0604020202020204" pitchFamily="34" charset="0"/>
                <a:ea typeface="Calibri" panose="020F0502020204030204" pitchFamily="34" charset="0"/>
                <a:cs typeface="Arial" panose="020B0604020202020204" pitchFamily="34" charset="0"/>
              </a:rPr>
              <a:t>заградителни</a:t>
            </a:r>
            <a:r>
              <a:rPr lang="bg-BG" sz="2000" dirty="0">
                <a:effectLst/>
                <a:latin typeface="Arial" panose="020B0604020202020204" pitchFamily="34" charset="0"/>
                <a:ea typeface="Calibri" panose="020F0502020204030204" pitchFamily="34" charset="0"/>
                <a:cs typeface="Arial" panose="020B0604020202020204" pitchFamily="34" charset="0"/>
              </a:rPr>
              <a:t> и </a:t>
            </a:r>
            <a:r>
              <a:rPr lang="bg-BG" sz="2000" b="1" dirty="0">
                <a:effectLst/>
                <a:latin typeface="Arial" panose="020B0604020202020204" pitchFamily="34" charset="0"/>
                <a:ea typeface="Calibri" panose="020F0502020204030204" pitchFamily="34" charset="0"/>
                <a:cs typeface="Arial" panose="020B0604020202020204" pitchFamily="34" charset="0"/>
              </a:rPr>
              <a:t>пълзящи</a:t>
            </a:r>
            <a:r>
              <a:rPr lang="bg-BG" sz="2000" dirty="0">
                <a:effectLst/>
                <a:latin typeface="Arial" panose="020B0604020202020204" pitchFamily="34" charset="0"/>
                <a:ea typeface="Calibri" panose="020F0502020204030204" pitchFamily="34" charset="0"/>
                <a:cs typeface="Arial" panose="020B0604020202020204" pitchFamily="34" charset="0"/>
              </a:rPr>
              <a:t>, а принципа на въздействие върху подаваните радиоелектронни средства – на </a:t>
            </a:r>
            <a:r>
              <a:rPr lang="bg-BG" sz="2000" b="1" i="1" dirty="0" err="1">
                <a:effectLst/>
                <a:latin typeface="Arial" panose="020B0604020202020204" pitchFamily="34" charset="0"/>
                <a:ea typeface="Calibri" panose="020F0502020204030204" pitchFamily="34" charset="0"/>
                <a:cs typeface="Arial" panose="020B0604020202020204" pitchFamily="34" charset="0"/>
              </a:rPr>
              <a:t>максиращи</a:t>
            </a:r>
            <a:r>
              <a:rPr lang="bg-BG" sz="2000" dirty="0">
                <a:effectLst/>
                <a:latin typeface="Arial" panose="020B0604020202020204" pitchFamily="34" charset="0"/>
                <a:ea typeface="Calibri" panose="020F0502020204030204" pitchFamily="34" charset="0"/>
                <a:cs typeface="Arial" panose="020B0604020202020204" pitchFamily="34" charset="0"/>
              </a:rPr>
              <a:t> </a:t>
            </a:r>
            <a:r>
              <a:rPr lang="en-GB" sz="2000" dirty="0">
                <a:effectLst/>
                <a:latin typeface="Arial" panose="020B0604020202020204" pitchFamily="34" charset="0"/>
                <a:ea typeface="Calibri" panose="020F0502020204030204" pitchFamily="34" charset="0"/>
                <a:cs typeface="Arial" panose="020B0604020202020204" pitchFamily="34" charset="0"/>
              </a:rPr>
              <a:t>(</a:t>
            </a:r>
            <a:r>
              <a:rPr lang="bg-BG" sz="2000" dirty="0">
                <a:effectLst/>
                <a:latin typeface="Arial" panose="020B0604020202020204" pitchFamily="34" charset="0"/>
                <a:ea typeface="Calibri" panose="020F0502020204030204" pitchFamily="34" charset="0"/>
                <a:cs typeface="Arial" panose="020B0604020202020204" pitchFamily="34" charset="0"/>
              </a:rPr>
              <a:t>шумови</a:t>
            </a:r>
            <a:r>
              <a:rPr lang="en-GB" sz="2000" dirty="0">
                <a:effectLst/>
                <a:latin typeface="Arial" panose="020B0604020202020204" pitchFamily="34" charset="0"/>
                <a:ea typeface="Calibri" panose="020F0502020204030204" pitchFamily="34" charset="0"/>
                <a:cs typeface="Arial" panose="020B0604020202020204" pitchFamily="34" charset="0"/>
              </a:rPr>
              <a:t>)</a:t>
            </a:r>
            <a:r>
              <a:rPr lang="bg-BG" sz="2000" dirty="0">
                <a:effectLst/>
                <a:latin typeface="Arial" panose="020B0604020202020204" pitchFamily="34" charset="0"/>
                <a:ea typeface="Calibri" panose="020F0502020204030204" pitchFamily="34" charset="0"/>
                <a:cs typeface="Arial" panose="020B0604020202020204" pitchFamily="34" charset="0"/>
              </a:rPr>
              <a:t> и </a:t>
            </a:r>
            <a:r>
              <a:rPr lang="bg-BG" sz="2000" b="1" i="1" dirty="0">
                <a:effectLst/>
                <a:latin typeface="Arial" panose="020B0604020202020204" pitchFamily="34" charset="0"/>
                <a:ea typeface="Calibri" panose="020F0502020204030204" pitchFamily="34" charset="0"/>
                <a:cs typeface="Arial" panose="020B0604020202020204" pitchFamily="34" charset="0"/>
              </a:rPr>
              <a:t>имитационни</a:t>
            </a:r>
            <a:r>
              <a:rPr lang="bg-BG" sz="2000" dirty="0">
                <a:effectLst/>
                <a:latin typeface="Arial" panose="020B0604020202020204" pitchFamily="34" charset="0"/>
                <a:ea typeface="Calibri" panose="020F0502020204030204" pitchFamily="34" charset="0"/>
                <a:cs typeface="Arial" panose="020B0604020202020204" pitchFamily="34" charset="0"/>
              </a:rPr>
              <a:t>.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4812379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50C4D-A0D9-2B32-9E6F-4536A8BA953B}"/>
              </a:ext>
            </a:extLst>
          </p:cNvPr>
          <p:cNvSpPr>
            <a:spLocks noGrp="1"/>
          </p:cNvSpPr>
          <p:nvPr>
            <p:ph type="title"/>
          </p:nvPr>
        </p:nvSpPr>
        <p:spPr>
          <a:xfrm>
            <a:off x="2003729" y="243295"/>
            <a:ext cx="10527526" cy="703483"/>
          </a:xfrm>
        </p:spPr>
        <p:txBody>
          <a:bodyPr>
            <a:normAutofit/>
          </a:bodyPr>
          <a:lstStyle/>
          <a:p>
            <a:r>
              <a:rPr kumimoji="0" lang="en-GB" sz="3000" b="1" i="0" u="none" strike="noStrike" kern="1200" cap="none" spc="0" normalizeH="0" baseline="0" noProof="0" dirty="0">
                <a:ln>
                  <a:noFill/>
                </a:ln>
                <a:solidFill>
                  <a:srgbClr val="766F54"/>
                </a:solidFill>
                <a:effectLst/>
                <a:uLnTx/>
                <a:uFillTx/>
                <a:latin typeface="Arial" panose="020B0604020202020204" pitchFamily="34" charset="0"/>
                <a:ea typeface="Calibri" panose="020F0502020204030204" pitchFamily="34" charset="0"/>
                <a:cs typeface="Arial" panose="020B0604020202020204" pitchFamily="34" charset="0"/>
              </a:rPr>
              <a:t>III. </a:t>
            </a:r>
            <a:r>
              <a:rPr kumimoji="0" lang="bg-BG" sz="3000" b="1" i="0" u="none" strike="noStrike" kern="1200" cap="none" spc="0" normalizeH="0" baseline="0" noProof="0" dirty="0">
                <a:ln>
                  <a:noFill/>
                </a:ln>
                <a:solidFill>
                  <a:srgbClr val="766F54"/>
                </a:solidFill>
                <a:effectLst/>
                <a:uLnTx/>
                <a:uFillTx/>
                <a:latin typeface="Arial" panose="020B0604020202020204" pitchFamily="34" charset="0"/>
                <a:ea typeface="Calibri" panose="020F0502020204030204" pitchFamily="34" charset="0"/>
                <a:cs typeface="Arial" panose="020B0604020202020204" pitchFamily="34" charset="0"/>
              </a:rPr>
              <a:t>ОСНОВНИ ПОДХОДИ ПРИ ЗАЩИТА НА ИКС - 1</a:t>
            </a:r>
            <a:endParaRPr lang="en-US" sz="3000" dirty="0">
              <a:solidFill>
                <a:srgbClr val="766F54"/>
              </a:solidFill>
            </a:endParaRPr>
          </a:p>
        </p:txBody>
      </p:sp>
      <p:sp>
        <p:nvSpPr>
          <p:cNvPr id="3" name="Content Placeholder 2">
            <a:extLst>
              <a:ext uri="{FF2B5EF4-FFF2-40B4-BE49-F238E27FC236}">
                <a16:creationId xmlns:a16="http://schemas.microsoft.com/office/drawing/2014/main" id="{A12B5E1E-A8A3-E9EA-DBE3-33C6460E4770}"/>
              </a:ext>
            </a:extLst>
          </p:cNvPr>
          <p:cNvSpPr>
            <a:spLocks noGrp="1"/>
          </p:cNvSpPr>
          <p:nvPr>
            <p:ph idx="1"/>
          </p:nvPr>
        </p:nvSpPr>
        <p:spPr>
          <a:xfrm>
            <a:off x="2003729" y="1407381"/>
            <a:ext cx="9500883" cy="4503841"/>
          </a:xfrm>
        </p:spPr>
        <p:txBody>
          <a:bodyPr/>
          <a:lstStyle/>
          <a:p>
            <a:pPr>
              <a:lnSpc>
                <a:spcPct val="107000"/>
              </a:lnSpc>
              <a:spcAft>
                <a:spcPts val="800"/>
              </a:spcAft>
            </a:pPr>
            <a:r>
              <a:rPr lang="bg-BG" sz="2000" b="1" dirty="0">
                <a:effectLst/>
                <a:latin typeface="Arial" panose="020B0604020202020204" pitchFamily="34" charset="0"/>
                <a:ea typeface="Calibri" panose="020F0502020204030204" pitchFamily="34" charset="0"/>
                <a:cs typeface="Arial" panose="020B0604020202020204" pitchFamily="34" charset="0"/>
              </a:rPr>
              <a:t>Заградителните смущения </a:t>
            </a:r>
            <a:r>
              <a:rPr lang="bg-BG" sz="2000" dirty="0">
                <a:effectLst/>
                <a:latin typeface="Arial" panose="020B0604020202020204" pitchFamily="34" charset="0"/>
                <a:ea typeface="Calibri" panose="020F0502020204030204" pitchFamily="34" charset="0"/>
                <a:cs typeface="Arial" panose="020B0604020202020204" pitchFamily="34" charset="0"/>
              </a:rPr>
              <a:t>се излъчват в широк честотен диапазон, изискват приблизително познаване на работната честота на подаваното средство, обаче е необходима значително по-голяма излъчвана мощност.  </a:t>
            </a:r>
            <a:r>
              <a:rPr lang="bg-BG" sz="2000" b="1" dirty="0">
                <a:effectLst/>
                <a:latin typeface="Arial" panose="020B0604020202020204" pitchFamily="34" charset="0"/>
                <a:ea typeface="Calibri" panose="020F0502020204030204" pitchFamily="34" charset="0"/>
                <a:cs typeface="Arial" panose="020B0604020202020204" pitchFamily="34" charset="0"/>
              </a:rPr>
              <a:t>Пълзящите</a:t>
            </a:r>
            <a:r>
              <a:rPr lang="bg-BG" sz="2000" dirty="0">
                <a:effectLst/>
                <a:latin typeface="Arial" panose="020B0604020202020204" pitchFamily="34" charset="0"/>
                <a:ea typeface="Calibri" panose="020F0502020204030204" pitchFamily="34" charset="0"/>
                <a:cs typeface="Arial" panose="020B0604020202020204" pitchFamily="34" charset="0"/>
              </a:rPr>
              <a:t> съчетават предимства на прицелните и заградителните. То се създава от шумови генератори с тясна лента на излъчване, които плавно се пренастройват в рамките на подавания честотен диапазон.  </a:t>
            </a:r>
            <a:r>
              <a:rPr lang="bg-BG" sz="2000" b="1" dirty="0">
                <a:effectLst/>
                <a:latin typeface="Arial" panose="020B0604020202020204" pitchFamily="34" charset="0"/>
                <a:ea typeface="Calibri" panose="020F0502020204030204" pitchFamily="34" charset="0"/>
                <a:cs typeface="Arial" panose="020B0604020202020204" pitchFamily="34" charset="0"/>
              </a:rPr>
              <a:t>Шумовите</a:t>
            </a:r>
            <a:r>
              <a:rPr lang="bg-BG" sz="2000" dirty="0">
                <a:effectLst/>
                <a:latin typeface="Arial" panose="020B0604020202020204" pitchFamily="34" charset="0"/>
                <a:ea typeface="Calibri" panose="020F0502020204030204" pitchFamily="34" charset="0"/>
                <a:cs typeface="Arial" panose="020B0604020202020204" pitchFamily="34" charset="0"/>
              </a:rPr>
              <a:t> смущения изкривяват параметрите на полезните сигнали и в резултат се скрива процесът на обработка на приетите сигнали. Имитационните смущения са преднамерено излъчване на радиосигнали, които създават лъжливи обекти, претоварването с изображенията върху мониторите и пунктовете за наблюдение и контрол.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5843378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5D7088-05DE-1521-2AD9-329C57347654}"/>
              </a:ext>
            </a:extLst>
          </p:cNvPr>
          <p:cNvSpPr>
            <a:spLocks noGrp="1"/>
          </p:cNvSpPr>
          <p:nvPr>
            <p:ph idx="1"/>
          </p:nvPr>
        </p:nvSpPr>
        <p:spPr>
          <a:xfrm>
            <a:off x="1749287" y="867047"/>
            <a:ext cx="10161767" cy="5990954"/>
          </a:xfrm>
        </p:spPr>
        <p:txBody>
          <a:bodyPr>
            <a:normAutofit/>
          </a:bodyPr>
          <a:lstStyle/>
          <a:p>
            <a:pPr marL="342900" lvl="0" indent="-342900">
              <a:lnSpc>
                <a:spcPct val="107000"/>
              </a:lnSpc>
              <a:buFont typeface="Symbol" panose="05050102010706020507" pitchFamily="18" charset="2"/>
              <a:buChar char=""/>
            </a:pPr>
            <a:r>
              <a:rPr lang="bg-BG" sz="2000" b="1" dirty="0">
                <a:effectLst/>
                <a:latin typeface="Arial" panose="020B0604020202020204" pitchFamily="34" charset="0"/>
                <a:ea typeface="Calibri" panose="020F0502020204030204" pitchFamily="34" charset="0"/>
                <a:cs typeface="Arial" panose="020B0604020202020204" pitchFamily="34" charset="0"/>
              </a:rPr>
              <a:t>Пасивни средства</a:t>
            </a:r>
            <a:r>
              <a:rPr lang="bg-BG" sz="2000" dirty="0">
                <a:effectLst/>
                <a:latin typeface="Arial" panose="020B0604020202020204" pitchFamily="34" charset="0"/>
                <a:ea typeface="Calibri" panose="020F0502020204030204" pitchFamily="34" charset="0"/>
                <a:cs typeface="Arial" panose="020B0604020202020204" pitchFamily="34" charset="0"/>
              </a:rPr>
              <a:t> за РЕП – базират се на явлението „разсейване на електромагнитите вълни“ от различни отразяващи повърхности, които пренасищат изображенията върху монитора. Лъжливите изображения и обекти имитират истински обекти. Те се създават чрез радиоотражатели, пасивни агентни решетки и дистанционно управляеми самолети – дрон или колички.</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bg-BG" sz="2000" b="1" dirty="0">
                <a:effectLst/>
                <a:latin typeface="Arial" panose="020B0604020202020204" pitchFamily="34" charset="0"/>
                <a:ea typeface="Calibri" panose="020F0502020204030204" pitchFamily="34" charset="0"/>
                <a:cs typeface="Arial" panose="020B0604020202020204" pitchFamily="34" charset="0"/>
              </a:rPr>
              <a:t>Мощните йонизиращи лъчения</a:t>
            </a:r>
            <a:r>
              <a:rPr lang="bg-BG" sz="2000" dirty="0">
                <a:effectLst/>
                <a:latin typeface="Arial" panose="020B0604020202020204" pitchFamily="34" charset="0"/>
                <a:ea typeface="Calibri" panose="020F0502020204030204" pitchFamily="34" charset="0"/>
                <a:cs typeface="Arial" panose="020B0604020202020204" pitchFamily="34" charset="0"/>
              </a:rPr>
              <a:t> могат съществено да нарушат работата на РКС чрез изменение на условията на разпространение на електромагнитни вълни в йоносфрета. Сриват функционирането на електроните и полупроводниковите прибори.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bg-BG" sz="2000" b="1" dirty="0">
                <a:effectLst/>
                <a:latin typeface="Arial" panose="020B0604020202020204" pitchFamily="34" charset="0"/>
                <a:ea typeface="Calibri" panose="020F0502020204030204" pitchFamily="34" charset="0"/>
                <a:cs typeface="Arial" panose="020B0604020202020204" pitchFamily="34" charset="0"/>
              </a:rPr>
              <a:t>Стелт технологиите </a:t>
            </a:r>
            <a:r>
              <a:rPr lang="bg-BG" sz="2000" dirty="0">
                <a:effectLst/>
                <a:latin typeface="Arial" panose="020B0604020202020204" pitchFamily="34" charset="0"/>
                <a:ea typeface="Calibri" panose="020F0502020204030204" pitchFamily="34" charset="0"/>
                <a:cs typeface="Arial" panose="020B0604020202020204" pitchFamily="34" charset="0"/>
              </a:rPr>
              <a:t> имат за цел намаляване ефективността на радиолокационните системи чрез намаляване на „видимостта“ на обектите чрез специално оформяне на корпусите им, покриване с радиопоглъщащи материали и др.</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bg-BG" sz="2000" b="1" dirty="0">
                <a:effectLst/>
                <a:latin typeface="Arial" panose="020B0604020202020204" pitchFamily="34" charset="0"/>
                <a:ea typeface="Calibri" panose="020F0502020204030204" pitchFamily="34" charset="0"/>
                <a:cs typeface="Arial" panose="020B0604020202020204" pitchFamily="34" charset="0"/>
              </a:rPr>
              <a:t>Непреднамерените смущения </a:t>
            </a:r>
            <a:r>
              <a:rPr lang="bg-BG" sz="2000" dirty="0">
                <a:effectLst/>
                <a:latin typeface="Arial" panose="020B0604020202020204" pitchFamily="34" charset="0"/>
                <a:ea typeface="Calibri" panose="020F0502020204030204" pitchFamily="34" charset="0"/>
                <a:cs typeface="Arial" panose="020B0604020202020204" pitchFamily="34" charset="0"/>
              </a:rPr>
              <a:t>са смущения с променлив и естествен произход. Те обективно улесняват действията на противника, тъй като пречат на работата на РКС и другите КС.</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
        <p:nvSpPr>
          <p:cNvPr id="6" name="TextBox 5">
            <a:extLst>
              <a:ext uri="{FF2B5EF4-FFF2-40B4-BE49-F238E27FC236}">
                <a16:creationId xmlns:a16="http://schemas.microsoft.com/office/drawing/2014/main" id="{8FB57BEE-A446-0E5B-04F9-D2F140D103F7}"/>
              </a:ext>
            </a:extLst>
          </p:cNvPr>
          <p:cNvSpPr txBox="1"/>
          <p:nvPr/>
        </p:nvSpPr>
        <p:spPr>
          <a:xfrm>
            <a:off x="1749287" y="210710"/>
            <a:ext cx="10225377" cy="553998"/>
          </a:xfrm>
          <a:prstGeom prst="rect">
            <a:avLst/>
          </a:prstGeom>
          <a:noFill/>
        </p:spPr>
        <p:txBody>
          <a:bodyPr wrap="square" rtlCol="0">
            <a:spAutoFit/>
          </a:bodyPr>
          <a:lstStyle/>
          <a:p>
            <a:r>
              <a:rPr kumimoji="0" lang="en-GB" sz="3000" b="1" i="0" u="none" strike="noStrike" kern="1200" cap="none" spc="0" normalizeH="0" baseline="0" noProof="0" dirty="0">
                <a:ln>
                  <a:noFill/>
                </a:ln>
                <a:solidFill>
                  <a:srgbClr val="766F54"/>
                </a:solidFill>
                <a:effectLst/>
                <a:uLnTx/>
                <a:uFillTx/>
                <a:latin typeface="Arial" panose="020B0604020202020204" pitchFamily="34" charset="0"/>
                <a:ea typeface="Calibri" panose="020F0502020204030204" pitchFamily="34" charset="0"/>
                <a:cs typeface="Arial" panose="020B0604020202020204" pitchFamily="34" charset="0"/>
              </a:rPr>
              <a:t>III. </a:t>
            </a:r>
            <a:r>
              <a:rPr kumimoji="0" lang="bg-BG" sz="3000" b="1" i="0" u="none" strike="noStrike" kern="1200" cap="none" spc="0" normalizeH="0" baseline="0" noProof="0" dirty="0">
                <a:ln>
                  <a:noFill/>
                </a:ln>
                <a:solidFill>
                  <a:srgbClr val="766F54"/>
                </a:solidFill>
                <a:effectLst/>
                <a:uLnTx/>
                <a:uFillTx/>
                <a:latin typeface="Arial" panose="020B0604020202020204" pitchFamily="34" charset="0"/>
                <a:ea typeface="Calibri" panose="020F0502020204030204" pitchFamily="34" charset="0"/>
                <a:cs typeface="Arial" panose="020B0604020202020204" pitchFamily="34" charset="0"/>
              </a:rPr>
              <a:t>ОСНОВНИ ПОДХОДИ ПРИ ЗАЩИТА НА ИКС - </a:t>
            </a:r>
            <a:r>
              <a:rPr kumimoji="0" lang="en-GB" sz="3000" b="1" i="0" u="none" strike="noStrike" kern="1200" cap="none" spc="0" normalizeH="0" baseline="0" noProof="0" dirty="0">
                <a:ln>
                  <a:noFill/>
                </a:ln>
                <a:solidFill>
                  <a:srgbClr val="766F54"/>
                </a:solidFill>
                <a:effectLst/>
                <a:uLnTx/>
                <a:uFillTx/>
                <a:latin typeface="Arial" panose="020B0604020202020204" pitchFamily="34" charset="0"/>
                <a:ea typeface="Calibri" panose="020F0502020204030204" pitchFamily="34" charset="0"/>
                <a:cs typeface="Arial" panose="020B0604020202020204" pitchFamily="34" charset="0"/>
              </a:rPr>
              <a:t>2</a:t>
            </a:r>
            <a:endParaRPr lang="en-US" sz="3000" dirty="0">
              <a:solidFill>
                <a:srgbClr val="766F54"/>
              </a:solidFill>
            </a:endParaRPr>
          </a:p>
        </p:txBody>
      </p:sp>
    </p:spTree>
    <p:extLst>
      <p:ext uri="{BB962C8B-B14F-4D97-AF65-F5344CB8AC3E}">
        <p14:creationId xmlns:p14="http://schemas.microsoft.com/office/powerpoint/2010/main" val="2656320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9E280-32A7-14A3-0341-A22C1CDDFB1E}"/>
              </a:ext>
            </a:extLst>
          </p:cNvPr>
          <p:cNvSpPr>
            <a:spLocks noGrp="1"/>
          </p:cNvSpPr>
          <p:nvPr>
            <p:ph type="title"/>
          </p:nvPr>
        </p:nvSpPr>
        <p:spPr>
          <a:xfrm>
            <a:off x="1693630" y="290729"/>
            <a:ext cx="10352596" cy="656050"/>
          </a:xfrm>
        </p:spPr>
        <p:txBody>
          <a:bodyPr>
            <a:noAutofit/>
          </a:bodyPr>
          <a:lstStyle/>
          <a:p>
            <a:pPr marL="0" marR="0" lvl="0" indent="0" defTabSz="457200" rtl="0" eaLnBrk="1" fontAlgn="auto" latinLnBrk="0" hangingPunct="1">
              <a:lnSpc>
                <a:spcPct val="100000"/>
              </a:lnSpc>
              <a:spcBef>
                <a:spcPts val="0"/>
              </a:spcBef>
              <a:spcAft>
                <a:spcPts val="0"/>
              </a:spcAft>
              <a:tabLst/>
              <a:defRPr/>
            </a:pPr>
            <a:r>
              <a:rPr kumimoji="0" lang="en-GB" sz="3000" b="1" i="0" u="none" strike="noStrike" kern="1200" cap="none" spc="0" normalizeH="0" baseline="0" noProof="0" dirty="0">
                <a:ln>
                  <a:noFill/>
                </a:ln>
                <a:solidFill>
                  <a:srgbClr val="766F54"/>
                </a:solidFill>
                <a:effectLst/>
                <a:uLnTx/>
                <a:uFillTx/>
                <a:latin typeface="Arial" panose="020B0604020202020204" pitchFamily="34" charset="0"/>
                <a:ea typeface="Calibri" panose="020F0502020204030204" pitchFamily="34" charset="0"/>
                <a:cs typeface="Arial" panose="020B0604020202020204" pitchFamily="34" charset="0"/>
              </a:rPr>
              <a:t>III. </a:t>
            </a:r>
            <a:r>
              <a:rPr kumimoji="0" lang="bg-BG" sz="3000" b="1" i="0" u="none" strike="noStrike" kern="1200" cap="none" spc="0" normalizeH="0" baseline="0" noProof="0" dirty="0">
                <a:ln>
                  <a:noFill/>
                </a:ln>
                <a:solidFill>
                  <a:srgbClr val="766F54"/>
                </a:solidFill>
                <a:effectLst/>
                <a:uLnTx/>
                <a:uFillTx/>
                <a:latin typeface="Arial" panose="020B0604020202020204" pitchFamily="34" charset="0"/>
                <a:ea typeface="Calibri" panose="020F0502020204030204" pitchFamily="34" charset="0"/>
                <a:cs typeface="Arial" panose="020B0604020202020204" pitchFamily="34" charset="0"/>
              </a:rPr>
              <a:t>ОСНОВНИ ПОДХОДИ ПРИ ЗАЩИТА НА ИКС - </a:t>
            </a:r>
            <a:r>
              <a:rPr lang="en-GB" sz="3000" b="1" dirty="0">
                <a:solidFill>
                  <a:srgbClr val="766F54"/>
                </a:solidFill>
                <a:latin typeface="Arial" panose="020B0604020202020204" pitchFamily="34" charset="0"/>
                <a:ea typeface="Calibri" panose="020F0502020204030204" pitchFamily="34" charset="0"/>
                <a:cs typeface="Arial" panose="020B0604020202020204" pitchFamily="34" charset="0"/>
              </a:rPr>
              <a:t>3</a:t>
            </a:r>
            <a:br>
              <a:rPr kumimoji="0" lang="en-US" sz="3000" b="0" i="0" u="none" strike="noStrike" kern="1200" cap="none" spc="0" normalizeH="0" baseline="0" noProof="0" dirty="0">
                <a:ln>
                  <a:noFill/>
                </a:ln>
                <a:solidFill>
                  <a:srgbClr val="766F54"/>
                </a:solidFill>
                <a:effectLst/>
                <a:uLnTx/>
                <a:uFillTx/>
                <a:latin typeface="Century Gothic" panose="020B0502020202020204"/>
                <a:ea typeface="+mn-ea"/>
                <a:cs typeface="+mn-cs"/>
              </a:rPr>
            </a:br>
            <a:endParaRPr lang="en-US" sz="3000" dirty="0"/>
          </a:p>
        </p:txBody>
      </p:sp>
      <p:sp>
        <p:nvSpPr>
          <p:cNvPr id="3" name="Content Placeholder 2">
            <a:extLst>
              <a:ext uri="{FF2B5EF4-FFF2-40B4-BE49-F238E27FC236}">
                <a16:creationId xmlns:a16="http://schemas.microsoft.com/office/drawing/2014/main" id="{BE976518-9457-6444-2226-38065C64348D}"/>
              </a:ext>
            </a:extLst>
          </p:cNvPr>
          <p:cNvSpPr>
            <a:spLocks noGrp="1"/>
          </p:cNvSpPr>
          <p:nvPr>
            <p:ph idx="1"/>
          </p:nvPr>
        </p:nvSpPr>
        <p:spPr>
          <a:xfrm>
            <a:off x="1693630" y="1403912"/>
            <a:ext cx="9700590" cy="5084352"/>
          </a:xfrm>
        </p:spPr>
        <p:txBody>
          <a:bodyPr>
            <a:normAutofit/>
          </a:bodyPr>
          <a:lstStyle/>
          <a:p>
            <a:pPr marL="0" lvl="0" indent="0">
              <a:lnSpc>
                <a:spcPct val="107000"/>
              </a:lnSpc>
              <a:spcAft>
                <a:spcPts val="800"/>
              </a:spcAft>
              <a:buNone/>
            </a:pPr>
            <a:r>
              <a:rPr lang="bg-BG" sz="2000" b="1" dirty="0">
                <a:solidFill>
                  <a:srgbClr val="C00000"/>
                </a:solidFill>
                <a:latin typeface="Arial" panose="020B0604020202020204" pitchFamily="34" charset="0"/>
                <a:cs typeface="Arial" panose="020B0604020202020204" pitchFamily="34" charset="0"/>
              </a:rPr>
              <a:t>2. </a:t>
            </a:r>
            <a:r>
              <a:rPr lang="en-GB" sz="2000" b="1" dirty="0">
                <a:solidFill>
                  <a:srgbClr val="C00000"/>
                </a:solidFill>
                <a:latin typeface="Arial" panose="020B0604020202020204" pitchFamily="34" charset="0"/>
                <a:cs typeface="Arial" panose="020B0604020202020204" pitchFamily="34" charset="0"/>
              </a:rPr>
              <a:t> </a:t>
            </a:r>
            <a:r>
              <a:rPr lang="bg-BG" sz="2000" b="1" dirty="0">
                <a:effectLst/>
                <a:latin typeface="Arial" panose="020B0604020202020204" pitchFamily="34" charset="0"/>
                <a:ea typeface="Calibri" panose="020F0502020204030204" pitchFamily="34" charset="0"/>
                <a:cs typeface="Arial" panose="020B0604020202020204" pitchFamily="34" charset="0"/>
              </a:rPr>
              <a:t>Роля на криптографски методи за защита на информация: </a:t>
            </a:r>
            <a:r>
              <a:rPr lang="bg-BG" sz="2000" dirty="0">
                <a:effectLst/>
                <a:latin typeface="Arial" panose="020B0604020202020204" pitchFamily="34" charset="0"/>
                <a:ea typeface="Calibri" panose="020F0502020204030204" pitchFamily="34" charset="0"/>
                <a:cs typeface="Arial" panose="020B0604020202020204" pitchFamily="34" charset="0"/>
              </a:rPr>
              <a:t>информационната скритост се нарича </a:t>
            </a:r>
            <a:r>
              <a:rPr lang="bg-BG" sz="2000" b="1" dirty="0">
                <a:effectLst/>
                <a:latin typeface="Arial" panose="020B0604020202020204" pitchFamily="34" charset="0"/>
                <a:ea typeface="Calibri" panose="020F0502020204030204" pitchFamily="34" charset="0"/>
                <a:cs typeface="Arial" panose="020B0604020202020204" pitchFamily="34" charset="0"/>
              </a:rPr>
              <a:t>криптоустойчивост</a:t>
            </a:r>
            <a:r>
              <a:rPr lang="bg-BG" sz="2000" dirty="0">
                <a:effectLst/>
                <a:latin typeface="Arial" panose="020B0604020202020204" pitchFamily="34" charset="0"/>
                <a:ea typeface="Calibri" panose="020F0502020204030204" pitchFamily="34" charset="0"/>
                <a:cs typeface="Arial" panose="020B0604020202020204" pitchFamily="34" charset="0"/>
              </a:rPr>
              <a:t>, което важен научен проблем.  </a:t>
            </a:r>
            <a:r>
              <a:rPr lang="bg-BG" sz="2000"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Криптографията създава концепциите, методите и средствата за конфиденциалност, </a:t>
            </a:r>
            <a:r>
              <a:rPr lang="bg-BG" sz="20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rPr>
              <a:t>интегритет</a:t>
            </a:r>
            <a:r>
              <a:rPr lang="bg-BG" sz="2000"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 идентификация и автентификация. </a:t>
            </a:r>
            <a:r>
              <a:rPr lang="bg-BG" sz="2000" dirty="0">
                <a:effectLst/>
                <a:latin typeface="Arial" panose="020B0604020202020204" pitchFamily="34" charset="0"/>
                <a:ea typeface="Calibri" panose="020F0502020204030204" pitchFamily="34" charset="0"/>
                <a:cs typeface="Arial" panose="020B0604020202020204" pitchFamily="34" charset="0"/>
              </a:rPr>
              <a:t>Криптографска система е технология за скриване смисъла на информацията от неправомерен достъп. Наука, която създава такива технологии, се нарича </a:t>
            </a:r>
            <a:r>
              <a:rPr lang="bg-BG" sz="2000" b="1" dirty="0">
                <a:effectLst/>
                <a:latin typeface="Arial" panose="020B0604020202020204" pitchFamily="34" charset="0"/>
                <a:ea typeface="Calibri" panose="020F0502020204030204" pitchFamily="34" charset="0"/>
                <a:cs typeface="Arial" panose="020B0604020202020204" pitchFamily="34" charset="0"/>
              </a:rPr>
              <a:t>Криптография</a:t>
            </a:r>
            <a:r>
              <a:rPr lang="bg-BG" sz="2000" dirty="0">
                <a:effectLst/>
                <a:latin typeface="Arial" panose="020B0604020202020204" pitchFamily="34" charset="0"/>
                <a:ea typeface="Calibri" panose="020F0502020204030204" pitchFamily="34" charset="0"/>
                <a:cs typeface="Arial" panose="020B0604020202020204" pitchFamily="34" charset="0"/>
              </a:rPr>
              <a:t>. А </a:t>
            </a:r>
            <a:r>
              <a:rPr lang="bg-BG" sz="2000" b="1" dirty="0">
                <a:effectLst/>
                <a:latin typeface="Arial" panose="020B0604020202020204" pitchFamily="34" charset="0"/>
                <a:ea typeface="Calibri" panose="020F0502020204030204" pitchFamily="34" charset="0"/>
                <a:cs typeface="Arial" panose="020B0604020202020204" pitchFamily="34" charset="0"/>
              </a:rPr>
              <a:t>Криптоанализът </a:t>
            </a:r>
            <a:r>
              <a:rPr lang="bg-BG" sz="2000" dirty="0">
                <a:effectLst/>
                <a:latin typeface="Arial" panose="020B0604020202020204" pitchFamily="34" charset="0"/>
                <a:ea typeface="Calibri" panose="020F0502020204030204" pitchFamily="34" charset="0"/>
                <a:cs typeface="Arial" panose="020B0604020202020204" pitchFamily="34" charset="0"/>
              </a:rPr>
              <a:t>е изкуство за разкриване, разбиване на криптосистеми. Терминът „криптология“ произлиза от гр. дума „криптос“ – скрит.</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228600">
              <a:lnSpc>
                <a:spcPct val="107000"/>
              </a:lnSpc>
              <a:spcAft>
                <a:spcPts val="800"/>
              </a:spcAft>
            </a:pPr>
            <a:r>
              <a:rPr lang="bg-BG" sz="2000" b="1" dirty="0">
                <a:effectLst/>
                <a:latin typeface="Arial" panose="020B0604020202020204" pitchFamily="34" charset="0"/>
                <a:ea typeface="Calibri" panose="020F0502020204030204" pitchFamily="34" charset="0"/>
                <a:cs typeface="Arial" panose="020B0604020202020204" pitchFamily="34" charset="0"/>
              </a:rPr>
              <a:t>Криптоустойчивостта се изразява в способност да противостои на атаки от криптоаналитиците!</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6863423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603C6-E03E-C331-CCC7-DEB13BCF38FE}"/>
              </a:ext>
            </a:extLst>
          </p:cNvPr>
          <p:cNvSpPr>
            <a:spLocks noGrp="1"/>
          </p:cNvSpPr>
          <p:nvPr>
            <p:ph type="title"/>
          </p:nvPr>
        </p:nvSpPr>
        <p:spPr>
          <a:xfrm>
            <a:off x="1693628" y="282204"/>
            <a:ext cx="10018643" cy="497024"/>
          </a:xfrm>
        </p:spPr>
        <p:txBody>
          <a:bodyPr>
            <a:normAutofit fontScale="90000"/>
          </a:bodyPr>
          <a:lstStyle/>
          <a:p>
            <a:pPr marL="342900" lvl="0" indent="-342900">
              <a:lnSpc>
                <a:spcPct val="107000"/>
              </a:lnSpc>
              <a:spcAft>
                <a:spcPts val="800"/>
              </a:spcAft>
            </a:pPr>
            <a:r>
              <a:rPr lang="en-GB" sz="3300" b="1" dirty="0">
                <a:solidFill>
                  <a:srgbClr val="766F54"/>
                </a:solidFill>
                <a:effectLst/>
                <a:latin typeface="Arial" panose="020B0604020202020204" pitchFamily="34" charset="0"/>
                <a:ea typeface="Calibri" panose="020F0502020204030204" pitchFamily="34" charset="0"/>
                <a:cs typeface="Arial" panose="020B0604020202020204" pitchFamily="34" charset="0"/>
              </a:rPr>
              <a:t>IV. </a:t>
            </a:r>
            <a:r>
              <a:rPr lang="bg-BG" sz="3300" b="1" dirty="0">
                <a:solidFill>
                  <a:srgbClr val="766F54"/>
                </a:solidFill>
                <a:effectLst/>
                <a:latin typeface="Arial" panose="020B0604020202020204" pitchFamily="34" charset="0"/>
                <a:ea typeface="Calibri" panose="020F0502020204030204" pitchFamily="34" charset="0"/>
                <a:cs typeface="Arial" panose="020B0604020202020204" pitchFamily="34" charset="0"/>
              </a:rPr>
              <a:t>МЕРКИ ЗА ЗАЩИТА СРЕЩУ КИБЕРАТАКИ</a:t>
            </a:r>
            <a:br>
              <a:rPr lang="en-US" sz="32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3F8EC5F8-4284-9E9F-F1E0-7B65F2223C40}"/>
              </a:ext>
            </a:extLst>
          </p:cNvPr>
          <p:cNvSpPr>
            <a:spLocks noGrp="1"/>
          </p:cNvSpPr>
          <p:nvPr>
            <p:ph idx="1"/>
          </p:nvPr>
        </p:nvSpPr>
        <p:spPr>
          <a:xfrm>
            <a:off x="1622065" y="946778"/>
            <a:ext cx="10463917" cy="5911221"/>
          </a:xfrm>
        </p:spPr>
        <p:txBody>
          <a:bodyPr>
            <a:normAutofit fontScale="62500" lnSpcReduction="20000"/>
          </a:bodyPr>
          <a:lstStyle/>
          <a:p>
            <a:pPr marL="342900" lvl="0" indent="-342900">
              <a:lnSpc>
                <a:spcPct val="107000"/>
              </a:lnSpc>
              <a:buFont typeface="+mj-lt"/>
              <a:buAutoNum type="arabicPeriod"/>
            </a:pPr>
            <a:r>
              <a:rPr lang="bg-BG" sz="2900" dirty="0">
                <a:effectLst/>
                <a:latin typeface="Arial" panose="020B0604020202020204" pitchFamily="34" charset="0"/>
                <a:ea typeface="Calibri" panose="020F0502020204030204" pitchFamily="34" charset="0"/>
                <a:cs typeface="Arial" panose="020B0604020202020204" pitchFamily="34" charset="0"/>
              </a:rPr>
              <a:t>Защита от нерегламентиран достъп и кражби на конфиденциална и класифицирана информация;</a:t>
            </a:r>
            <a:endParaRPr lang="en-US" sz="29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mj-lt"/>
              <a:buAutoNum type="arabicPeriod"/>
            </a:pPr>
            <a:r>
              <a:rPr lang="bg-BG" sz="2900" dirty="0">
                <a:effectLst/>
                <a:latin typeface="Arial" panose="020B0604020202020204" pitchFamily="34" charset="0"/>
                <a:ea typeface="Calibri" panose="020F0502020204030204" pitchFamily="34" charset="0"/>
                <a:cs typeface="Arial" panose="020B0604020202020204" pitchFamily="34" charset="0"/>
              </a:rPr>
              <a:t>Предотвратяване на опитите за промяна на съществуващи данни, заличаване, триене;</a:t>
            </a:r>
            <a:endParaRPr lang="en-US" sz="29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mj-lt"/>
              <a:buAutoNum type="arabicPeriod"/>
            </a:pPr>
            <a:r>
              <a:rPr lang="bg-BG" sz="2900" dirty="0">
                <a:effectLst/>
                <a:latin typeface="Arial" panose="020B0604020202020204" pitchFamily="34" charset="0"/>
                <a:ea typeface="Calibri" panose="020F0502020204030204" pitchFamily="34" charset="0"/>
                <a:cs typeface="Arial" panose="020B0604020202020204" pitchFamily="34" charset="0"/>
              </a:rPr>
              <a:t>Формиране на киберхигиена за безопасна работна среда с ИКС;</a:t>
            </a:r>
            <a:endParaRPr lang="en-US" sz="29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mj-lt"/>
              <a:buAutoNum type="arabicPeriod"/>
            </a:pPr>
            <a:r>
              <a:rPr lang="bg-BG" sz="2900" dirty="0">
                <a:effectLst/>
                <a:latin typeface="Arial" panose="020B0604020202020204" pitchFamily="34" charset="0"/>
                <a:ea typeface="Calibri" panose="020F0502020204030204" pitchFamily="34" charset="0"/>
                <a:cs typeface="Arial" panose="020B0604020202020204" pitchFamily="34" charset="0"/>
              </a:rPr>
              <a:t>Защита при използване при електронна поща и социални мрежи;</a:t>
            </a:r>
            <a:endParaRPr lang="en-US" sz="29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bg-BG" sz="2900" dirty="0">
                <a:effectLst/>
                <a:latin typeface="Arial" panose="020B0604020202020204" pitchFamily="34" charset="0"/>
                <a:ea typeface="Calibri" panose="020F0502020204030204" pitchFamily="34" charset="0"/>
                <a:cs typeface="Arial" panose="020B0604020202020204" pitchFamily="34" charset="0"/>
              </a:rPr>
              <a:t>Техническите средства са хардуерна и софтуерна защита на ИКС:</a:t>
            </a:r>
            <a:endParaRPr lang="en-US" sz="29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mj-lt"/>
              <a:buAutoNum type="arabicPeriod"/>
            </a:pPr>
            <a:r>
              <a:rPr lang="bg-BG" sz="2900" dirty="0">
                <a:effectLst/>
                <a:latin typeface="Arial" panose="020B0604020202020204" pitchFamily="34" charset="0"/>
                <a:ea typeface="Calibri" panose="020F0502020204030204" pitchFamily="34" charset="0"/>
                <a:cs typeface="Arial" panose="020B0604020202020204" pitchFamily="34" charset="0"/>
              </a:rPr>
              <a:t>Средства за физическо осигуряване на КС срещу кражба, несанкциониран достъп и некоректно използване;</a:t>
            </a:r>
            <a:endParaRPr lang="en-US" sz="29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mj-lt"/>
              <a:buAutoNum type="arabicPeriod"/>
            </a:pPr>
            <a:r>
              <a:rPr lang="bg-BG" sz="2900" dirty="0">
                <a:effectLst/>
                <a:latin typeface="Arial" panose="020B0604020202020204" pitchFamily="34" charset="0"/>
                <a:ea typeface="Calibri" panose="020F0502020204030204" pitchFamily="34" charset="0"/>
                <a:cs typeface="Arial" panose="020B0604020202020204" pitchFamily="34" charset="0"/>
              </a:rPr>
              <a:t>Средства за контрол на достъпа – защитни стени, пароли, задаване на биометрични данни;</a:t>
            </a:r>
            <a:endParaRPr lang="en-US" sz="29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mj-lt"/>
              <a:buAutoNum type="arabicPeriod"/>
            </a:pPr>
            <a:r>
              <a:rPr lang="bg-BG" sz="2900" dirty="0">
                <a:effectLst/>
                <a:latin typeface="Arial" panose="020B0604020202020204" pitchFamily="34" charset="0"/>
                <a:ea typeface="Calibri" panose="020F0502020204030204" pitchFamily="34" charset="0"/>
                <a:cs typeface="Arial" panose="020B0604020202020204" pitchFamily="34" charset="0"/>
              </a:rPr>
              <a:t>Средства за превенция-откриване на непозволени пробиви </a:t>
            </a:r>
            <a:r>
              <a:rPr lang="en-GB" sz="2900" dirty="0">
                <a:effectLst/>
                <a:latin typeface="Arial" panose="020B0604020202020204" pitchFamily="34" charset="0"/>
                <a:ea typeface="Calibri" panose="020F0502020204030204" pitchFamily="34" charset="0"/>
                <a:cs typeface="Arial" panose="020B0604020202020204" pitchFamily="34" charset="0"/>
              </a:rPr>
              <a:t>NIDS</a:t>
            </a:r>
            <a:r>
              <a:rPr lang="bg-BG" sz="2900" dirty="0">
                <a:effectLst/>
                <a:latin typeface="Arial" panose="020B0604020202020204" pitchFamily="34" charset="0"/>
                <a:ea typeface="Calibri" panose="020F0502020204030204" pitchFamily="34" charset="0"/>
                <a:cs typeface="Arial" panose="020B0604020202020204" pitchFamily="34" charset="0"/>
              </a:rPr>
              <a:t>;</a:t>
            </a:r>
            <a:endParaRPr lang="en-US" sz="29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mj-lt"/>
              <a:buAutoNum type="arabicPeriod"/>
            </a:pPr>
            <a:r>
              <a:rPr lang="en-GB" sz="2900" dirty="0">
                <a:effectLst/>
                <a:latin typeface="Arial" panose="020B0604020202020204" pitchFamily="34" charset="0"/>
                <a:ea typeface="Calibri" panose="020F0502020204030204" pitchFamily="34" charset="0"/>
                <a:cs typeface="Arial" panose="020B0604020202020204" pitchFamily="34" charset="0"/>
              </a:rPr>
              <a:t>PKI – </a:t>
            </a:r>
            <a:r>
              <a:rPr lang="bg-BG" sz="2900" dirty="0">
                <a:effectLst/>
                <a:latin typeface="Arial" panose="020B0604020202020204" pitchFamily="34" charset="0"/>
                <a:ea typeface="Calibri" panose="020F0502020204030204" pitchFamily="34" charset="0"/>
                <a:cs typeface="Arial" panose="020B0604020202020204" pitchFamily="34" charset="0"/>
              </a:rPr>
              <a:t>частни ключове, средства за кодиране;</a:t>
            </a:r>
            <a:endParaRPr lang="en-US" sz="29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mj-lt"/>
              <a:buAutoNum type="arabicPeriod"/>
            </a:pPr>
            <a:r>
              <a:rPr lang="bg-BG" sz="2900" dirty="0">
                <a:effectLst/>
                <a:latin typeface="Arial" panose="020B0604020202020204" pitchFamily="34" charset="0"/>
                <a:ea typeface="Calibri" panose="020F0502020204030204" pitchFamily="34" charset="0"/>
                <a:cs typeface="Arial" panose="020B0604020202020204" pitchFamily="34" charset="0"/>
              </a:rPr>
              <a:t>Средства за автентификация – цифрови сертификати, маркери, електронни подписи;</a:t>
            </a:r>
            <a:endParaRPr lang="en-US" sz="29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mj-lt"/>
              <a:buAutoNum type="arabicPeriod"/>
            </a:pPr>
            <a:r>
              <a:rPr lang="bg-BG" sz="2900" dirty="0">
                <a:effectLst/>
                <a:latin typeface="Arial" panose="020B0604020202020204" pitchFamily="34" charset="0"/>
                <a:ea typeface="Calibri" panose="020F0502020204030204" pitchFamily="34" charset="0"/>
                <a:cs typeface="Arial" panose="020B0604020202020204" pitchFamily="34" charset="0"/>
              </a:rPr>
              <a:t>Средства за защита от въздействие от електромагнитни смущения и импулси – екраниране Е</a:t>
            </a:r>
            <a:r>
              <a:rPr lang="en-GB" sz="2900" dirty="0">
                <a:effectLst/>
                <a:latin typeface="Arial" panose="020B0604020202020204" pitchFamily="34" charset="0"/>
                <a:ea typeface="Calibri" panose="020F0502020204030204" pitchFamily="34" charset="0"/>
                <a:cs typeface="Arial" panose="020B0604020202020204" pitchFamily="34" charset="0"/>
              </a:rPr>
              <a:t>MI/RFI</a:t>
            </a:r>
            <a:r>
              <a:rPr lang="bg-BG" sz="2900" dirty="0">
                <a:effectLst/>
                <a:latin typeface="Arial" panose="020B0604020202020204" pitchFamily="34" charset="0"/>
                <a:ea typeface="Calibri" panose="020F0502020204030204" pitchFamily="34" charset="0"/>
                <a:cs typeface="Arial" panose="020B0604020202020204" pitchFamily="34" charset="0"/>
              </a:rPr>
              <a:t>;</a:t>
            </a:r>
            <a:endParaRPr lang="en-US" sz="29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mj-lt"/>
              <a:buAutoNum type="arabicPeriod"/>
            </a:pPr>
            <a:r>
              <a:rPr lang="bg-BG" sz="2900" dirty="0">
                <a:effectLst/>
                <a:latin typeface="Arial" panose="020B0604020202020204" pitchFamily="34" charset="0"/>
                <a:ea typeface="Calibri" panose="020F0502020204030204" pitchFamily="34" charset="0"/>
                <a:cs typeface="Arial" panose="020B0604020202020204" pitchFamily="34" charset="0"/>
              </a:rPr>
              <a:t>Средства за контрол на мрежата – подходящи софтуерни и хардуерни средства като скенери, снифери - сменя MAC адреса на компютъра, и по този начин спира интернета на цялата мрежа;</a:t>
            </a:r>
            <a:endParaRPr lang="en-US" sz="29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4408019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B3677A-678E-C7E9-C3CA-D0E9E83B11A5}"/>
              </a:ext>
            </a:extLst>
          </p:cNvPr>
          <p:cNvSpPr>
            <a:spLocks noGrp="1"/>
          </p:cNvSpPr>
          <p:nvPr>
            <p:ph idx="1"/>
          </p:nvPr>
        </p:nvSpPr>
        <p:spPr>
          <a:xfrm>
            <a:off x="1717482" y="1"/>
            <a:ext cx="10296939" cy="6694998"/>
          </a:xfrm>
        </p:spPr>
        <p:txBody>
          <a:bodyPr>
            <a:normAutofit fontScale="92500" lnSpcReduction="10000"/>
          </a:bodyPr>
          <a:lstStyle/>
          <a:p>
            <a:pPr marL="342900" lvl="0" indent="-342900">
              <a:lnSpc>
                <a:spcPct val="107000"/>
              </a:lnSpc>
              <a:buFont typeface="+mj-lt"/>
              <a:buAutoNum type="arabicPeriod"/>
            </a:pPr>
            <a:endParaRPr lang="en-GB"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nSpc>
                <a:spcPct val="107000"/>
              </a:lnSpc>
              <a:buNone/>
            </a:pPr>
            <a:r>
              <a:rPr lang="en-GB" sz="2200" dirty="0">
                <a:solidFill>
                  <a:srgbClr val="A53010"/>
                </a:solidFill>
                <a:effectLst/>
                <a:latin typeface="Times New Roman" panose="02020603050405020304" pitchFamily="18" charset="0"/>
                <a:ea typeface="Calibri" panose="020F0502020204030204" pitchFamily="34" charset="0"/>
                <a:cs typeface="Times New Roman" panose="02020603050405020304" pitchFamily="18" charset="0"/>
              </a:rPr>
              <a:t>8</a:t>
            </a:r>
            <a:r>
              <a:rPr lang="en-GB" sz="2200" dirty="0">
                <a:solidFill>
                  <a:srgbClr val="A53010"/>
                </a:solidFill>
                <a:effectLst/>
                <a:latin typeface="Arial" panose="020B0604020202020204" pitchFamily="34" charset="0"/>
                <a:ea typeface="Calibri" panose="020F0502020204030204" pitchFamily="34" charset="0"/>
                <a:cs typeface="Arial" panose="020B0604020202020204" pitchFamily="34" charset="0"/>
              </a:rPr>
              <a:t>. </a:t>
            </a:r>
            <a:r>
              <a:rPr lang="bg-BG" sz="1900" dirty="0">
                <a:effectLst/>
                <a:latin typeface="Arial" panose="020B0604020202020204" pitchFamily="34" charset="0"/>
                <a:ea typeface="Calibri" panose="020F0502020204030204" pitchFamily="34" charset="0"/>
                <a:cs typeface="Arial" panose="020B0604020202020204" pitchFamily="34" charset="0"/>
              </a:rPr>
              <a:t>За защита на </a:t>
            </a:r>
            <a:r>
              <a:rPr lang="bg-BG" sz="1900" b="1" dirty="0">
                <a:effectLst/>
                <a:latin typeface="Arial" panose="020B0604020202020204" pitchFamily="34" charset="0"/>
                <a:ea typeface="Calibri" panose="020F0502020204030204" pitchFamily="34" charset="0"/>
                <a:cs typeface="Arial" panose="020B0604020202020204" pitchFamily="34" charset="0"/>
              </a:rPr>
              <a:t>уеб сървъри трябва да се инсталират сертификати от доверени системи – </a:t>
            </a:r>
            <a:r>
              <a:rPr lang="en-GB" sz="1900" b="1" dirty="0">
                <a:effectLst/>
                <a:latin typeface="Arial" panose="020B0604020202020204" pitchFamily="34" charset="0"/>
                <a:ea typeface="Calibri" panose="020F0502020204030204" pitchFamily="34" charset="0"/>
                <a:cs typeface="Arial" panose="020B0604020202020204" pitchFamily="34" charset="0"/>
              </a:rPr>
              <a:t>TLS, HTTPS.</a:t>
            </a:r>
            <a:endParaRPr lang="en-US" sz="1900" dirty="0">
              <a:effectLst/>
              <a:latin typeface="Arial" panose="020B0604020202020204" pitchFamily="34" charset="0"/>
              <a:ea typeface="Calibri" panose="020F0502020204030204" pitchFamily="34" charset="0"/>
              <a:cs typeface="Arial" panose="020B0604020202020204" pitchFamily="34" charset="0"/>
            </a:endParaRPr>
          </a:p>
          <a:p>
            <a:pPr marL="0" lvl="0" indent="0">
              <a:lnSpc>
                <a:spcPct val="107000"/>
              </a:lnSpc>
              <a:buNone/>
            </a:pPr>
            <a:r>
              <a:rPr lang="en-GB" sz="1900" dirty="0">
                <a:solidFill>
                  <a:srgbClr val="A53010"/>
                </a:solidFill>
                <a:effectLst/>
                <a:latin typeface="Arial" panose="020B0604020202020204" pitchFamily="34" charset="0"/>
                <a:ea typeface="Calibri" panose="020F0502020204030204" pitchFamily="34" charset="0"/>
                <a:cs typeface="Arial" panose="020B0604020202020204" pitchFamily="34" charset="0"/>
              </a:rPr>
              <a:t>9. </a:t>
            </a:r>
            <a:r>
              <a:rPr lang="bg-BG" sz="1900" dirty="0">
                <a:effectLst/>
                <a:latin typeface="Arial" panose="020B0604020202020204" pitchFamily="34" charset="0"/>
                <a:ea typeface="Calibri" panose="020F0502020204030204" pitchFamily="34" charset="0"/>
                <a:cs typeface="Arial" panose="020B0604020202020204" pitchFamily="34" charset="0"/>
              </a:rPr>
              <a:t>Защита на крайните мрежови устройства – трябва да се обръща внимание на абсолютно всички обстоятелства и процеси, свързани с използването на съответното крайно устройство;</a:t>
            </a:r>
            <a:endParaRPr lang="en-US" sz="1900" dirty="0">
              <a:effectLst/>
              <a:latin typeface="Arial" panose="020B0604020202020204" pitchFamily="34" charset="0"/>
              <a:ea typeface="Calibri" panose="020F0502020204030204" pitchFamily="34" charset="0"/>
              <a:cs typeface="Arial" panose="020B0604020202020204" pitchFamily="34" charset="0"/>
            </a:endParaRPr>
          </a:p>
          <a:p>
            <a:pPr marL="0" lvl="0" indent="0">
              <a:lnSpc>
                <a:spcPct val="107000"/>
              </a:lnSpc>
              <a:buNone/>
            </a:pPr>
            <a:r>
              <a:rPr lang="en-GB" sz="1900" dirty="0">
                <a:solidFill>
                  <a:srgbClr val="A53010"/>
                </a:solidFill>
                <a:effectLst/>
                <a:latin typeface="Arial" panose="020B0604020202020204" pitchFamily="34" charset="0"/>
                <a:ea typeface="Calibri" panose="020F0502020204030204" pitchFamily="34" charset="0"/>
                <a:cs typeface="Arial" panose="020B0604020202020204" pitchFamily="34" charset="0"/>
              </a:rPr>
              <a:t>10. </a:t>
            </a:r>
            <a:r>
              <a:rPr lang="bg-BG" sz="1900" dirty="0">
                <a:effectLst/>
                <a:latin typeface="Arial" panose="020B0604020202020204" pitchFamily="34" charset="0"/>
                <a:ea typeface="Calibri" panose="020F0502020204030204" pitchFamily="34" charset="0"/>
                <a:cs typeface="Arial" panose="020B0604020202020204" pitchFamily="34" charset="0"/>
              </a:rPr>
              <a:t>Защита на устройства с ОС </a:t>
            </a:r>
            <a:r>
              <a:rPr lang="en-GB" sz="1900" dirty="0">
                <a:effectLst/>
                <a:latin typeface="Arial" panose="020B0604020202020204" pitchFamily="34" charset="0"/>
                <a:ea typeface="Calibri" panose="020F0502020204030204" pitchFamily="34" charset="0"/>
                <a:cs typeface="Arial" panose="020B0604020202020204" pitchFamily="34" charset="0"/>
              </a:rPr>
              <a:t>Win</a:t>
            </a:r>
            <a:r>
              <a:rPr lang="bg-BG" sz="1900" dirty="0">
                <a:effectLst/>
                <a:latin typeface="Arial" panose="020B0604020202020204" pitchFamily="34" charset="0"/>
                <a:ea typeface="Calibri" panose="020F0502020204030204" pitchFamily="34" charset="0"/>
                <a:cs typeface="Arial" panose="020B0604020202020204" pitchFamily="34" charset="0"/>
              </a:rPr>
              <a:t>: като Уиндоус е най-известната и най-разпространената система, тя е обект номер 1 на кибератаки. </a:t>
            </a:r>
            <a:r>
              <a:rPr lang="en-GB" sz="1900" dirty="0">
                <a:effectLst/>
                <a:latin typeface="Arial" panose="020B0604020202020204" pitchFamily="34" charset="0"/>
                <a:ea typeface="Calibri" panose="020F0502020204030204" pitchFamily="34" charset="0"/>
                <a:cs typeface="Arial" panose="020B0604020202020204" pitchFamily="34" charset="0"/>
              </a:rPr>
              <a:t>Microsoft </a:t>
            </a:r>
            <a:r>
              <a:rPr lang="bg-BG" sz="1900" dirty="0">
                <a:effectLst/>
                <a:latin typeface="Arial" panose="020B0604020202020204" pitchFamily="34" charset="0"/>
                <a:ea typeface="Calibri" panose="020F0502020204030204" pitchFamily="34" charset="0"/>
                <a:cs typeface="Arial" panose="020B0604020202020204" pitchFamily="34" charset="0"/>
              </a:rPr>
              <a:t>се грижи, но има и препоръки: ъпгрейд на програмите към тяхната последна версия, криптиране на данните в </a:t>
            </a:r>
            <a:r>
              <a:rPr lang="en-GB" sz="1900" dirty="0">
                <a:effectLst/>
                <a:latin typeface="Arial" panose="020B0604020202020204" pitchFamily="34" charset="0"/>
                <a:ea typeface="Calibri" panose="020F0502020204030204" pitchFamily="34" charset="0"/>
                <a:cs typeface="Arial" panose="020B0604020202020204" pitchFamily="34" charset="0"/>
              </a:rPr>
              <a:t>Win</a:t>
            </a:r>
            <a:r>
              <a:rPr lang="bg-BG" sz="1900" dirty="0">
                <a:effectLst/>
                <a:latin typeface="Arial" panose="020B0604020202020204" pitchFamily="34" charset="0"/>
                <a:ea typeface="Calibri" panose="020F0502020204030204" pitchFamily="34" charset="0"/>
                <a:cs typeface="Arial" panose="020B0604020202020204" pitchFamily="34" charset="0"/>
              </a:rPr>
              <a:t> 10</a:t>
            </a:r>
            <a:r>
              <a:rPr lang="en-GB" sz="1900" dirty="0">
                <a:effectLst/>
                <a:latin typeface="Arial" panose="020B0604020202020204" pitchFamily="34" charset="0"/>
                <a:ea typeface="Calibri" panose="020F0502020204030204" pitchFamily="34" charset="0"/>
                <a:cs typeface="Arial" panose="020B0604020202020204" pitchFamily="34" charset="0"/>
              </a:rPr>
              <a:t>, Update Assistant.</a:t>
            </a:r>
            <a:endParaRPr lang="en-US" sz="1900" dirty="0">
              <a:effectLst/>
              <a:latin typeface="Arial" panose="020B0604020202020204" pitchFamily="34" charset="0"/>
              <a:ea typeface="Calibri" panose="020F0502020204030204" pitchFamily="34" charset="0"/>
              <a:cs typeface="Arial" panose="020B0604020202020204" pitchFamily="34" charset="0"/>
            </a:endParaRPr>
          </a:p>
          <a:p>
            <a:pPr marL="0" lvl="0" indent="0">
              <a:lnSpc>
                <a:spcPct val="107000"/>
              </a:lnSpc>
              <a:buNone/>
            </a:pPr>
            <a:r>
              <a:rPr lang="en-GB" sz="1900" dirty="0">
                <a:solidFill>
                  <a:srgbClr val="A53010"/>
                </a:solidFill>
                <a:effectLst/>
                <a:latin typeface="Arial" panose="020B0604020202020204" pitchFamily="34" charset="0"/>
                <a:ea typeface="Calibri" panose="020F0502020204030204" pitchFamily="34" charset="0"/>
                <a:cs typeface="Arial" panose="020B0604020202020204" pitchFamily="34" charset="0"/>
              </a:rPr>
              <a:t>11. </a:t>
            </a:r>
            <a:r>
              <a:rPr lang="en-GB" sz="1900" dirty="0">
                <a:effectLst/>
                <a:latin typeface="Arial" panose="020B0604020202020204" pitchFamily="34" charset="0"/>
                <a:ea typeface="Calibri" panose="020F0502020204030204" pitchFamily="34" charset="0"/>
                <a:cs typeface="Arial" panose="020B0604020202020204" pitchFamily="34" charset="0"/>
              </a:rPr>
              <a:t>Win10 – </a:t>
            </a:r>
            <a:r>
              <a:rPr lang="bg-BG" sz="1900" dirty="0">
                <a:effectLst/>
                <a:latin typeface="Arial" panose="020B0604020202020204" pitchFamily="34" charset="0"/>
                <a:ea typeface="Calibri" panose="020F0502020204030204" pitchFamily="34" charset="0"/>
                <a:cs typeface="Arial" panose="020B0604020202020204" pitchFamily="34" charset="0"/>
              </a:rPr>
              <a:t>криптиране на данни: включване на  </a:t>
            </a:r>
            <a:r>
              <a:rPr lang="en-GB" sz="1900" dirty="0">
                <a:effectLst/>
                <a:latin typeface="Arial" panose="020B0604020202020204" pitchFamily="34" charset="0"/>
                <a:ea typeface="Calibri" panose="020F0502020204030204" pitchFamily="34" charset="0"/>
                <a:cs typeface="Arial" panose="020B0604020202020204" pitchFamily="34" charset="0"/>
              </a:rPr>
              <a:t>BitLocker; Search/BitLocker (control panel/System and Security/BitLocker Drive Encryption);</a:t>
            </a:r>
            <a:endParaRPr lang="en-US" sz="1900" dirty="0">
              <a:effectLst/>
              <a:latin typeface="Arial" panose="020B0604020202020204" pitchFamily="34" charset="0"/>
              <a:ea typeface="Calibri" panose="020F0502020204030204" pitchFamily="34" charset="0"/>
              <a:cs typeface="Arial" panose="020B0604020202020204" pitchFamily="34" charset="0"/>
            </a:endParaRPr>
          </a:p>
          <a:p>
            <a:pPr marL="0" lvl="0" indent="0">
              <a:lnSpc>
                <a:spcPct val="107000"/>
              </a:lnSpc>
              <a:buNone/>
            </a:pPr>
            <a:r>
              <a:rPr lang="en-GB" sz="1900" dirty="0">
                <a:solidFill>
                  <a:srgbClr val="A53010"/>
                </a:solidFill>
                <a:effectLst/>
                <a:latin typeface="Arial" panose="020B0604020202020204" pitchFamily="34" charset="0"/>
                <a:ea typeface="Calibri" panose="020F0502020204030204" pitchFamily="34" charset="0"/>
                <a:cs typeface="Arial" panose="020B0604020202020204" pitchFamily="34" charset="0"/>
              </a:rPr>
              <a:t>12. </a:t>
            </a:r>
            <a:r>
              <a:rPr lang="en-GB" sz="1900" dirty="0">
                <a:effectLst/>
                <a:latin typeface="Arial" panose="020B0604020202020204" pitchFamily="34" charset="0"/>
                <a:ea typeface="Calibri" panose="020F0502020204030204" pitchFamily="34" charset="0"/>
                <a:cs typeface="Arial" panose="020B0604020202020204" pitchFamily="34" charset="0"/>
              </a:rPr>
              <a:t>Memory Integrity – </a:t>
            </a:r>
            <a:r>
              <a:rPr lang="bg-BG" sz="1900" dirty="0">
                <a:effectLst/>
                <a:latin typeface="Arial" panose="020B0604020202020204" pitchFamily="34" charset="0"/>
                <a:ea typeface="Calibri" panose="020F0502020204030204" pitchFamily="34" charset="0"/>
                <a:cs typeface="Arial" panose="020B0604020202020204" pitchFamily="34" charset="0"/>
              </a:rPr>
              <a:t>включване на функцията за цялостност на данните. Ако се прави запис на данни върху дяловете на ОС, се изчислява под формата на хеш-стойност, която определя каква информация е записана и в какво състояние е ОС след използването й. Ако при последно сравнение на хеш-стойностите не съвпадат, то е имало промяна на паметта. Отново от</a:t>
            </a:r>
            <a:r>
              <a:rPr lang="en-GB" sz="1900" dirty="0">
                <a:effectLst/>
                <a:latin typeface="Arial" panose="020B0604020202020204" pitchFamily="34" charset="0"/>
                <a:ea typeface="Calibri" panose="020F0502020204030204" pitchFamily="34" charset="0"/>
                <a:cs typeface="Arial" panose="020B0604020202020204" pitchFamily="34" charset="0"/>
              </a:rPr>
              <a:t> win  Security.</a:t>
            </a:r>
            <a:endParaRPr lang="en-US" sz="1900" dirty="0">
              <a:effectLst/>
              <a:latin typeface="Arial" panose="020B0604020202020204" pitchFamily="34" charset="0"/>
              <a:ea typeface="Calibri" panose="020F0502020204030204" pitchFamily="34" charset="0"/>
              <a:cs typeface="Arial" panose="020B0604020202020204" pitchFamily="34" charset="0"/>
            </a:endParaRPr>
          </a:p>
          <a:p>
            <a:pPr marL="0" lvl="0" indent="0">
              <a:lnSpc>
                <a:spcPct val="107000"/>
              </a:lnSpc>
              <a:buNone/>
            </a:pPr>
            <a:r>
              <a:rPr lang="en-GB" sz="1900" dirty="0">
                <a:solidFill>
                  <a:srgbClr val="A53010"/>
                </a:solidFill>
                <a:effectLst/>
                <a:latin typeface="Arial" panose="020B0604020202020204" pitchFamily="34" charset="0"/>
                <a:ea typeface="Calibri" panose="020F0502020204030204" pitchFamily="34" charset="0"/>
                <a:cs typeface="Arial" panose="020B0604020202020204" pitchFamily="34" charset="0"/>
              </a:rPr>
              <a:t>13. </a:t>
            </a:r>
            <a:r>
              <a:rPr lang="bg-BG" sz="1900" dirty="0">
                <a:effectLst/>
                <a:latin typeface="Arial" panose="020B0604020202020204" pitchFamily="34" charset="0"/>
                <a:ea typeface="Calibri" panose="020F0502020204030204" pitchFamily="34" charset="0"/>
                <a:cs typeface="Arial" panose="020B0604020202020204" pitchFamily="34" charset="0"/>
              </a:rPr>
              <a:t>Включване на защита от вируси - </a:t>
            </a:r>
            <a:r>
              <a:rPr lang="en-GB" sz="1900" dirty="0">
                <a:effectLst/>
                <a:latin typeface="Arial" panose="020B0604020202020204" pitchFamily="34" charset="0"/>
                <a:ea typeface="Calibri" panose="020F0502020204030204" pitchFamily="34" charset="0"/>
                <a:cs typeface="Arial" panose="020B0604020202020204" pitchFamily="34" charset="0"/>
              </a:rPr>
              <a:t>AVX</a:t>
            </a:r>
            <a:r>
              <a:rPr lang="bg-BG" sz="1900" dirty="0">
                <a:effectLst/>
                <a:latin typeface="Arial" panose="020B0604020202020204" pitchFamily="34" charset="0"/>
                <a:ea typeface="Calibri" panose="020F0502020204030204" pitchFamily="34" charset="0"/>
                <a:cs typeface="Arial" panose="020B0604020202020204" pitchFamily="34" charset="0"/>
              </a:rPr>
              <a:t>;</a:t>
            </a:r>
            <a:endParaRPr lang="en-US" sz="1900" dirty="0">
              <a:effectLst/>
              <a:latin typeface="Arial" panose="020B0604020202020204" pitchFamily="34" charset="0"/>
              <a:ea typeface="Calibri" panose="020F0502020204030204" pitchFamily="34" charset="0"/>
              <a:cs typeface="Arial" panose="020B0604020202020204" pitchFamily="34" charset="0"/>
            </a:endParaRPr>
          </a:p>
          <a:p>
            <a:pPr marL="0" lvl="0" indent="0">
              <a:lnSpc>
                <a:spcPct val="107000"/>
              </a:lnSpc>
              <a:buNone/>
            </a:pPr>
            <a:r>
              <a:rPr lang="en-GB" sz="1900" dirty="0">
                <a:solidFill>
                  <a:srgbClr val="A53010"/>
                </a:solidFill>
                <a:effectLst/>
                <a:latin typeface="Arial" panose="020B0604020202020204" pitchFamily="34" charset="0"/>
                <a:ea typeface="Calibri" panose="020F0502020204030204" pitchFamily="34" charset="0"/>
                <a:cs typeface="Arial" panose="020B0604020202020204" pitchFamily="34" charset="0"/>
              </a:rPr>
              <a:t>14. </a:t>
            </a:r>
            <a:r>
              <a:rPr lang="en-GB" sz="1900" dirty="0">
                <a:effectLst/>
                <a:latin typeface="Arial" panose="020B0604020202020204" pitchFamily="34" charset="0"/>
                <a:ea typeface="Calibri" panose="020F0502020204030204" pitchFamily="34" charset="0"/>
                <a:cs typeface="Arial" panose="020B0604020202020204" pitchFamily="34" charset="0"/>
              </a:rPr>
              <a:t>DMZ, IPS/IDS – </a:t>
            </a:r>
            <a:r>
              <a:rPr lang="bg-BG" sz="1900" dirty="0">
                <a:effectLst/>
                <a:latin typeface="Arial" panose="020B0604020202020204" pitchFamily="34" charset="0"/>
                <a:ea typeface="Calibri" panose="020F0502020204030204" pitchFamily="34" charset="0"/>
                <a:cs typeface="Arial" panose="020B0604020202020204" pitchFamily="34" charset="0"/>
              </a:rPr>
              <a:t>защитни стени;</a:t>
            </a:r>
            <a:endParaRPr lang="en-US" sz="1900" dirty="0">
              <a:effectLst/>
              <a:latin typeface="Arial" panose="020B0604020202020204" pitchFamily="34" charset="0"/>
              <a:ea typeface="Calibri" panose="020F0502020204030204" pitchFamily="34" charset="0"/>
              <a:cs typeface="Arial" panose="020B0604020202020204" pitchFamily="34" charset="0"/>
            </a:endParaRPr>
          </a:p>
          <a:p>
            <a:pPr marL="0" lvl="0" indent="0">
              <a:lnSpc>
                <a:spcPct val="107000"/>
              </a:lnSpc>
              <a:spcAft>
                <a:spcPts val="800"/>
              </a:spcAft>
              <a:buNone/>
            </a:pPr>
            <a:r>
              <a:rPr lang="en-GB" sz="1900" b="1" dirty="0">
                <a:solidFill>
                  <a:srgbClr val="A53010"/>
                </a:solidFill>
                <a:effectLst/>
                <a:latin typeface="Arial" panose="020B0604020202020204" pitchFamily="34" charset="0"/>
                <a:ea typeface="Calibri" panose="020F0502020204030204" pitchFamily="34" charset="0"/>
                <a:cs typeface="Arial" panose="020B0604020202020204" pitchFamily="34" charset="0"/>
              </a:rPr>
              <a:t>15. </a:t>
            </a:r>
            <a:r>
              <a:rPr lang="bg-BG" sz="1900" dirty="0">
                <a:effectLst/>
                <a:latin typeface="Arial" panose="020B0604020202020204" pitchFamily="34" charset="0"/>
                <a:ea typeface="Calibri" panose="020F0502020204030204" pitchFamily="34" charset="0"/>
                <a:cs typeface="Arial" panose="020B0604020202020204" pitchFamily="34" charset="0"/>
              </a:rPr>
              <a:t>Мулти-агентни интелигентни системи </a:t>
            </a:r>
            <a:r>
              <a:rPr lang="en-GB" sz="1900" dirty="0">
                <a:effectLst/>
                <a:latin typeface="Arial" panose="020B0604020202020204" pitchFamily="34" charset="0"/>
                <a:ea typeface="Calibri" panose="020F0502020204030204" pitchFamily="34" charset="0"/>
                <a:cs typeface="Arial" panose="020B0604020202020204" pitchFamily="34" charset="0"/>
              </a:rPr>
              <a:t>Smart Grid Distributed Intrusion Detection System (</a:t>
            </a:r>
            <a:r>
              <a:rPr lang="bg-BG" sz="1900" dirty="0">
                <a:effectLst/>
                <a:latin typeface="Arial" panose="020B0604020202020204" pitchFamily="34" charset="0"/>
                <a:ea typeface="Calibri" panose="020F0502020204030204" pitchFamily="34" charset="0"/>
                <a:cs typeface="Arial" panose="020B0604020202020204" pitchFamily="34" charset="0"/>
              </a:rPr>
              <a:t>йерархична система, откриваща и класифицираща зловредни кодове и кибератаки</a:t>
            </a:r>
            <a:r>
              <a:rPr lang="en-GB" sz="1900" dirty="0">
                <a:effectLst/>
                <a:latin typeface="Arial" panose="020B0604020202020204" pitchFamily="34" charset="0"/>
                <a:ea typeface="Calibri" panose="020F0502020204030204" pitchFamily="34" charset="0"/>
                <a:cs typeface="Arial" panose="020B0604020202020204" pitchFamily="34" charset="0"/>
              </a:rPr>
              <a:t>)</a:t>
            </a:r>
            <a:r>
              <a:rPr lang="bg-BG" sz="1900" dirty="0">
                <a:effectLst/>
                <a:latin typeface="Arial" panose="020B0604020202020204" pitchFamily="34" charset="0"/>
                <a:ea typeface="Calibri" panose="020F0502020204030204" pitchFamily="34" charset="0"/>
                <a:cs typeface="Arial" panose="020B0604020202020204" pitchFamily="34" charset="0"/>
              </a:rPr>
              <a:t>;</a:t>
            </a:r>
            <a:endParaRPr lang="en-GB" sz="1900" dirty="0">
              <a:effectLst/>
              <a:latin typeface="Arial" panose="020B0604020202020204" pitchFamily="34" charset="0"/>
              <a:ea typeface="Calibri" panose="020F0502020204030204" pitchFamily="34" charset="0"/>
              <a:cs typeface="Arial" panose="020B0604020202020204" pitchFamily="34" charset="0"/>
            </a:endParaRPr>
          </a:p>
          <a:p>
            <a:pPr marL="0" lvl="0" indent="0">
              <a:lnSpc>
                <a:spcPct val="107000"/>
              </a:lnSpc>
              <a:spcAft>
                <a:spcPts val="800"/>
              </a:spcAft>
              <a:buNone/>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7000"/>
              </a:lnSpc>
              <a:spcBef>
                <a:spcPts val="1000"/>
              </a:spcBef>
              <a:spcAft>
                <a:spcPts val="0"/>
              </a:spcAft>
              <a:buClr>
                <a:srgbClr val="A53010"/>
              </a:buClr>
              <a:buSzTx/>
              <a:buNone/>
              <a:tabLst/>
              <a:defRPr/>
            </a:pPr>
            <a:endParaRPr kumimoji="0" lang="en-GB" sz="1400" b="0" i="0" u="none" strike="noStrike" kern="1200" cap="none" spc="0" normalizeH="0" baseline="0" noProof="0" dirty="0">
              <a:ln>
                <a:noFill/>
              </a:ln>
              <a:solidFill>
                <a:prstClr val="black">
                  <a:lumMod val="75000"/>
                  <a:lumOff val="25000"/>
                </a:prstClr>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2579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BFB35-9E83-B81E-ABCB-FE077C34EBE7}"/>
              </a:ext>
            </a:extLst>
          </p:cNvPr>
          <p:cNvSpPr>
            <a:spLocks noGrp="1"/>
          </p:cNvSpPr>
          <p:nvPr>
            <p:ph type="ctrTitle"/>
          </p:nvPr>
        </p:nvSpPr>
        <p:spPr>
          <a:xfrm>
            <a:off x="2044714" y="95415"/>
            <a:ext cx="8915399" cy="635000"/>
          </a:xfrm>
        </p:spPr>
        <p:txBody>
          <a:bodyPr>
            <a:noAutofit/>
          </a:bodyPr>
          <a:lstStyle/>
          <a:p>
            <a:pPr algn="ctr"/>
            <a:r>
              <a:rPr lang="bg-BG" sz="3000" b="1" dirty="0">
                <a:solidFill>
                  <a:srgbClr val="766F54"/>
                </a:solidFill>
              </a:rPr>
              <a:t>ВЪВЕДЕНИЕ</a:t>
            </a:r>
            <a:endParaRPr lang="en-US" sz="3000" b="1" dirty="0">
              <a:solidFill>
                <a:srgbClr val="766F54"/>
              </a:solidFill>
            </a:endParaRPr>
          </a:p>
        </p:txBody>
      </p:sp>
      <p:sp>
        <p:nvSpPr>
          <p:cNvPr id="3" name="Subtitle 2">
            <a:extLst>
              <a:ext uri="{FF2B5EF4-FFF2-40B4-BE49-F238E27FC236}">
                <a16:creationId xmlns:a16="http://schemas.microsoft.com/office/drawing/2014/main" id="{CDACFE49-684D-CB54-322B-F989565D5A0E}"/>
              </a:ext>
            </a:extLst>
          </p:cNvPr>
          <p:cNvSpPr>
            <a:spLocks noGrp="1"/>
          </p:cNvSpPr>
          <p:nvPr>
            <p:ph type="subTitle" idx="1"/>
          </p:nvPr>
        </p:nvSpPr>
        <p:spPr>
          <a:xfrm>
            <a:off x="1741336" y="788948"/>
            <a:ext cx="10450664" cy="6069052"/>
          </a:xfrm>
        </p:spPr>
        <p:txBody>
          <a:bodyPr>
            <a:normAutofit fontScale="25000" lnSpcReduction="20000"/>
          </a:bodyPr>
          <a:lstStyle/>
          <a:p>
            <a:r>
              <a:rPr lang="en-GB" sz="8000" dirty="0">
                <a:effectLst/>
                <a:latin typeface="Arial" panose="020B0604020202020204" pitchFamily="34" charset="0"/>
                <a:ea typeface="Calibri" panose="020F0502020204030204" pitchFamily="34" charset="0"/>
                <a:cs typeface="Arial" panose="020B0604020202020204" pitchFamily="34" charset="0"/>
              </a:rPr>
              <a:t>“</a:t>
            </a:r>
            <a:r>
              <a:rPr lang="bg-BG" sz="8000" b="1" dirty="0">
                <a:effectLst/>
                <a:latin typeface="Arial" panose="020B0604020202020204" pitchFamily="34" charset="0"/>
                <a:ea typeface="Calibri" panose="020F0502020204030204" pitchFamily="34" charset="0"/>
                <a:cs typeface="Arial" panose="020B0604020202020204" pitchFamily="34" charset="0"/>
              </a:rPr>
              <a:t>Нуждата</a:t>
            </a:r>
            <a:r>
              <a:rPr lang="en-GB" sz="8000" dirty="0">
                <a:effectLst/>
                <a:latin typeface="Arial" panose="020B0604020202020204" pitchFamily="34" charset="0"/>
                <a:ea typeface="Calibri" panose="020F0502020204030204" pitchFamily="34" charset="0"/>
                <a:cs typeface="Arial" panose="020B0604020202020204" pitchFamily="34" charset="0"/>
              </a:rPr>
              <a:t>”</a:t>
            </a:r>
            <a:r>
              <a:rPr lang="bg-BG" sz="8000" dirty="0">
                <a:effectLst/>
                <a:latin typeface="Arial" panose="020B0604020202020204" pitchFamily="34" charset="0"/>
                <a:ea typeface="Calibri" panose="020F0502020204030204" pitchFamily="34" charset="0"/>
                <a:cs typeface="Arial" panose="020B0604020202020204" pitchFamily="34" charset="0"/>
              </a:rPr>
              <a:t> поражда „</a:t>
            </a:r>
            <a:r>
              <a:rPr lang="bg-BG" sz="8000" b="1" dirty="0">
                <a:effectLst/>
                <a:latin typeface="Arial" panose="020B0604020202020204" pitchFamily="34" charset="0"/>
                <a:ea typeface="Calibri" panose="020F0502020204030204" pitchFamily="34" charset="0"/>
                <a:cs typeface="Arial" panose="020B0604020202020204" pitchFamily="34" charset="0"/>
              </a:rPr>
              <a:t>Идеята</a:t>
            </a:r>
            <a:r>
              <a:rPr lang="bg-BG" sz="8000" dirty="0">
                <a:effectLst/>
                <a:latin typeface="Arial" panose="020B0604020202020204" pitchFamily="34" charset="0"/>
                <a:ea typeface="Calibri" panose="020F0502020204030204" pitchFamily="34" charset="0"/>
                <a:cs typeface="Arial" panose="020B0604020202020204" pitchFamily="34" charset="0"/>
              </a:rPr>
              <a:t>“. Водена от тази максима, от опита ми като </a:t>
            </a:r>
            <a:r>
              <a:rPr lang="bg-BG" sz="8000" b="1" dirty="0">
                <a:effectLst/>
                <a:latin typeface="Arial" panose="020B0604020202020204" pitchFamily="34" charset="0"/>
                <a:ea typeface="Calibri" panose="020F0502020204030204" pitchFamily="34" charset="0"/>
                <a:cs typeface="Arial" panose="020B0604020202020204" pitchFamily="34" charset="0"/>
              </a:rPr>
              <a:t>учител по Уеб дизайн</a:t>
            </a:r>
            <a:r>
              <a:rPr lang="bg-BG" sz="8000" dirty="0">
                <a:effectLst/>
                <a:latin typeface="Arial" panose="020B0604020202020204" pitchFamily="34" charset="0"/>
                <a:ea typeface="Calibri" panose="020F0502020204030204" pitchFamily="34" charset="0"/>
                <a:cs typeface="Arial" panose="020B0604020202020204" pitchFamily="34" charset="0"/>
              </a:rPr>
              <a:t> - в търсенето на Сигурност в </a:t>
            </a:r>
            <a:r>
              <a:rPr lang="en-GB" sz="8000" dirty="0">
                <a:effectLst/>
                <a:latin typeface="Arial" panose="020B0604020202020204" pitchFamily="34" charset="0"/>
                <a:ea typeface="Calibri" panose="020F0502020204030204" pitchFamily="34" charset="0"/>
                <a:cs typeface="Arial" panose="020B0604020202020204" pitchFamily="34" charset="0"/>
              </a:rPr>
              <a:t>Web</a:t>
            </a:r>
            <a:r>
              <a:rPr lang="bg-BG" sz="8000" dirty="0">
                <a:effectLst/>
                <a:latin typeface="Arial" panose="020B0604020202020204" pitchFamily="34" charset="0"/>
                <a:ea typeface="Calibri" panose="020F0502020204030204" pitchFamily="34" charset="0"/>
                <a:cs typeface="Arial" panose="020B0604020202020204" pitchFamily="34" charset="0"/>
              </a:rPr>
              <a:t> пространството, опитът ми като </a:t>
            </a:r>
            <a:r>
              <a:rPr lang="bg-BG" sz="8000" b="1" dirty="0">
                <a:effectLst/>
                <a:latin typeface="Arial" panose="020B0604020202020204" pitchFamily="34" charset="0"/>
                <a:ea typeface="Calibri" panose="020F0502020204030204" pitchFamily="34" charset="0"/>
                <a:cs typeface="Arial" panose="020B0604020202020204" pitchFamily="34" charset="0"/>
              </a:rPr>
              <a:t>Ръководител на направление информационни и комуникационни технологии </a:t>
            </a:r>
            <a:r>
              <a:rPr lang="bg-BG" sz="8000" dirty="0">
                <a:effectLst/>
                <a:latin typeface="Arial" panose="020B0604020202020204" pitchFamily="34" charset="0"/>
                <a:ea typeface="Calibri" panose="020F0502020204030204" pitchFamily="34" charset="0"/>
                <a:cs typeface="Arial" panose="020B0604020202020204" pitchFamily="34" charset="0"/>
              </a:rPr>
              <a:t>и на </a:t>
            </a:r>
            <a:r>
              <a:rPr lang="bg-BG" sz="8000" b="1" dirty="0">
                <a:effectLst/>
                <a:latin typeface="Arial" panose="020B0604020202020204" pitchFamily="34" charset="0"/>
                <a:ea typeface="Calibri" panose="020F0502020204030204" pitchFamily="34" charset="0"/>
                <a:cs typeface="Arial" panose="020B0604020202020204" pitchFamily="34" charset="0"/>
              </a:rPr>
              <a:t>Физик</a:t>
            </a:r>
            <a:r>
              <a:rPr lang="en-GB" sz="8000" dirty="0">
                <a:effectLst/>
                <a:latin typeface="Arial" panose="020B0604020202020204" pitchFamily="34" charset="0"/>
                <a:ea typeface="Calibri" panose="020F0502020204030204" pitchFamily="34" charset="0"/>
                <a:cs typeface="Arial" panose="020B0604020202020204" pitchFamily="34" charset="0"/>
              </a:rPr>
              <a:t> </a:t>
            </a:r>
            <a:r>
              <a:rPr lang="en-US" sz="8000" dirty="0">
                <a:effectLst/>
                <a:latin typeface="Arial" panose="020B0604020202020204" pitchFamily="34" charset="0"/>
                <a:ea typeface="Calibri" panose="020F0502020204030204" pitchFamily="34" charset="0"/>
                <a:cs typeface="Arial" panose="020B0604020202020204" pitchFamily="34" charset="0"/>
              </a:rPr>
              <a:t> (</a:t>
            </a:r>
            <a:r>
              <a:rPr lang="bg-BG" sz="8000" dirty="0">
                <a:effectLst/>
                <a:latin typeface="Arial" panose="020B0604020202020204" pitchFamily="34" charset="0"/>
                <a:ea typeface="Calibri" panose="020F0502020204030204" pitchFamily="34" charset="0"/>
                <a:cs typeface="Arial" panose="020B0604020202020204" pitchFamily="34" charset="0"/>
              </a:rPr>
              <a:t>технологията за </a:t>
            </a:r>
            <a:r>
              <a:rPr lang="bg-BG" sz="8000" dirty="0">
                <a:latin typeface="Arial" panose="020B0604020202020204" pitchFamily="34" charset="0"/>
                <a:ea typeface="Calibri" panose="020F0502020204030204" pitchFamily="34" charset="0"/>
                <a:cs typeface="Arial" panose="020B0604020202020204" pitchFamily="34" charset="0"/>
              </a:rPr>
              <a:t>киберсигурност</a:t>
            </a:r>
            <a:r>
              <a:rPr lang="bg-BG" sz="8000" dirty="0">
                <a:effectLst/>
                <a:latin typeface="Arial" panose="020B0604020202020204" pitchFamily="34" charset="0"/>
                <a:ea typeface="Calibri" panose="020F0502020204030204" pitchFamily="34" charset="0"/>
                <a:cs typeface="Arial" panose="020B0604020202020204" pitchFamily="34" charset="0"/>
              </a:rPr>
              <a:t> е свързана с физиката</a:t>
            </a:r>
            <a:r>
              <a:rPr lang="en-US" sz="8000" dirty="0">
                <a:effectLst/>
                <a:latin typeface="Arial" panose="020B0604020202020204" pitchFamily="34" charset="0"/>
                <a:ea typeface="Calibri" panose="020F0502020204030204" pitchFamily="34" charset="0"/>
                <a:cs typeface="Arial" panose="020B0604020202020204" pitchFamily="34" charset="0"/>
              </a:rPr>
              <a:t>)</a:t>
            </a:r>
            <a:r>
              <a:rPr lang="bg-BG" sz="8000" dirty="0">
                <a:effectLst/>
                <a:latin typeface="Arial" panose="020B0604020202020204" pitchFamily="34" charset="0"/>
                <a:ea typeface="Calibri" panose="020F0502020204030204" pitchFamily="34" charset="0"/>
                <a:cs typeface="Arial" panose="020B0604020202020204" pitchFamily="34" charset="0"/>
              </a:rPr>
              <a:t>,  са причина да направя тази разработка</a:t>
            </a:r>
            <a:r>
              <a:rPr lang="en-GB" sz="8000" dirty="0">
                <a:effectLst/>
                <a:latin typeface="Arial" panose="020B0604020202020204" pitchFamily="34" charset="0"/>
                <a:ea typeface="Calibri" panose="020F0502020204030204" pitchFamily="34" charset="0"/>
                <a:cs typeface="Arial" panose="020B0604020202020204" pitchFamily="34" charset="0"/>
              </a:rPr>
              <a:t>. </a:t>
            </a:r>
            <a:endParaRPr lang="bg-BG" sz="80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bg-BG" sz="8000" dirty="0">
                <a:effectLst/>
                <a:latin typeface="Arial" panose="020B0604020202020204" pitchFamily="34" charset="0"/>
                <a:ea typeface="Calibri" panose="020F0502020204030204" pitchFamily="34" charset="0"/>
                <a:cs typeface="Arial" panose="020B0604020202020204" pitchFamily="34" charset="0"/>
              </a:rPr>
              <a:t>В днешно време непрекъснато обработваме електронна информация. Информационната ера премина в </a:t>
            </a:r>
            <a:r>
              <a:rPr lang="bg-BG" sz="8000" b="1" dirty="0">
                <a:effectLst/>
                <a:latin typeface="Arial" panose="020B0604020202020204" pitchFamily="34" charset="0"/>
                <a:ea typeface="Calibri" panose="020F0502020204030204" pitchFamily="34" charset="0"/>
                <a:cs typeface="Arial" panose="020B0604020202020204" pitchFamily="34" charset="0"/>
              </a:rPr>
              <a:t>кибер ера</a:t>
            </a:r>
            <a:r>
              <a:rPr lang="bg-BG" sz="8000" dirty="0">
                <a:effectLst/>
                <a:latin typeface="Arial" panose="020B0604020202020204" pitchFamily="34" charset="0"/>
                <a:ea typeface="Calibri" panose="020F0502020204030204" pitchFamily="34" charset="0"/>
                <a:cs typeface="Arial" panose="020B0604020202020204" pitchFamily="34" charset="0"/>
              </a:rPr>
              <a:t> – време на съвременни електронни технологии и КМ, които свързват не само информационната система с компютри, а и под формата на т. нар. „умни“ предмети с инсталирана ОС. Разнообразието и развитието на интернет устройствата нараства драстично, което е предпоставка за кибер заплаха на оперирането на милиарди мрежови устройства. За организирането и внедряването на сигурност са необходими много време, труд за анализ на дейността, милиони редове програмиращ код.</a:t>
            </a:r>
            <a:r>
              <a:rPr lang="en-US" sz="8000" dirty="0">
                <a:latin typeface="Arial" panose="020B0604020202020204" pitchFamily="34" charset="0"/>
                <a:ea typeface="Calibri" panose="020F0502020204030204" pitchFamily="34" charset="0"/>
                <a:cs typeface="Arial" panose="020B0604020202020204" pitchFamily="34" charset="0"/>
              </a:rPr>
              <a:t> </a:t>
            </a:r>
            <a:r>
              <a:rPr lang="bg-BG" sz="8000" dirty="0">
                <a:effectLst/>
                <a:latin typeface="Arial" panose="020B0604020202020204" pitchFamily="34" charset="0"/>
                <a:ea typeface="Calibri" panose="020F0502020204030204" pitchFamily="34" charset="0"/>
                <a:cs typeface="Arial" panose="020B0604020202020204" pitchFamily="34" charset="0"/>
              </a:rPr>
              <a:t>Научното направление, което се занимава с повишаване нивото на мрежова</a:t>
            </a:r>
            <a:r>
              <a:rPr kumimoji="0" lang="bg-BG" sz="80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Calibri" panose="020F0502020204030204" pitchFamily="34" charset="0"/>
                <a:cs typeface="Arial" panose="020B0604020202020204" pitchFamily="34" charset="0"/>
              </a:rPr>
              <a:t> и информационна</a:t>
            </a:r>
            <a:r>
              <a:rPr lang="bg-BG" sz="8000" dirty="0">
                <a:effectLst/>
                <a:latin typeface="Arial" panose="020B0604020202020204" pitchFamily="34" charset="0"/>
                <a:ea typeface="Calibri" panose="020F0502020204030204" pitchFamily="34" charset="0"/>
                <a:cs typeface="Arial" panose="020B0604020202020204" pitchFamily="34" charset="0"/>
              </a:rPr>
              <a:t> сигурност, защитата на цифровата информация в системите, се нарича </a:t>
            </a:r>
            <a:r>
              <a:rPr lang="bg-BG" sz="8000" b="1" dirty="0">
                <a:effectLst/>
                <a:latin typeface="Arial" panose="020B0604020202020204" pitchFamily="34" charset="0"/>
                <a:ea typeface="Calibri" panose="020F0502020204030204" pitchFamily="34" charset="0"/>
                <a:cs typeface="Arial" panose="020B0604020202020204" pitchFamily="34" charset="0"/>
              </a:rPr>
              <a:t>Киберсигурност</a:t>
            </a:r>
            <a:r>
              <a:rPr lang="bg-BG" sz="8000" dirty="0">
                <a:effectLst/>
                <a:latin typeface="Arial" panose="020B0604020202020204" pitchFamily="34" charset="0"/>
                <a:ea typeface="Calibri" panose="020F0502020204030204" pitchFamily="34" charset="0"/>
                <a:cs typeface="Arial" panose="020B0604020202020204" pitchFamily="34" charset="0"/>
              </a:rPr>
              <a:t>. </a:t>
            </a:r>
            <a:endParaRPr lang="en-US" sz="80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bg-BG" sz="8000" b="1" dirty="0">
                <a:effectLst/>
                <a:latin typeface="Arial" panose="020B0604020202020204" pitchFamily="34" charset="0"/>
                <a:ea typeface="Calibri" panose="020F0502020204030204" pitchFamily="34" charset="0"/>
                <a:cs typeface="Arial" panose="020B0604020202020204" pitchFamily="34" charset="0"/>
              </a:rPr>
              <a:t>Цел</a:t>
            </a:r>
            <a:r>
              <a:rPr lang="bg-BG" sz="8000" dirty="0">
                <a:effectLst/>
                <a:latin typeface="Arial" panose="020B0604020202020204" pitchFamily="34" charset="0"/>
                <a:ea typeface="Calibri" panose="020F0502020204030204" pitchFamily="34" charset="0"/>
                <a:cs typeface="Arial" panose="020B0604020202020204" pitchFamily="34" charset="0"/>
              </a:rPr>
              <a:t>: Да се анализират световно известни до момента кибератаки и да се дадат технически препоръки и мерки за повишаване нивото на защита на информацията.</a:t>
            </a:r>
            <a:r>
              <a:rPr lang="bg-BG" sz="8000" dirty="0">
                <a:latin typeface="Arial" panose="020B0604020202020204" pitchFamily="34" charset="0"/>
                <a:ea typeface="Calibri" panose="020F0502020204030204" pitchFamily="34" charset="0"/>
                <a:cs typeface="Arial" panose="020B0604020202020204" pitchFamily="34" charset="0"/>
              </a:rPr>
              <a:t> </a:t>
            </a:r>
            <a:r>
              <a:rPr lang="bg-BG" sz="8000" b="1" dirty="0">
                <a:effectLst/>
                <a:latin typeface="Arial" panose="020B0604020202020204" pitchFamily="34" charset="0"/>
                <a:ea typeface="Calibri" panose="020F0502020204030204" pitchFamily="34" charset="0"/>
                <a:cs typeface="Arial" panose="020B0604020202020204" pitchFamily="34" charset="0"/>
              </a:rPr>
              <a:t>Обект</a:t>
            </a:r>
            <a:r>
              <a:rPr lang="bg-BG" sz="8000" dirty="0">
                <a:effectLst/>
                <a:latin typeface="Arial" panose="020B0604020202020204" pitchFamily="34" charset="0"/>
                <a:ea typeface="Calibri" panose="020F0502020204030204" pitchFamily="34" charset="0"/>
                <a:cs typeface="Arial" panose="020B0604020202020204" pitchFamily="34" charset="0"/>
              </a:rPr>
              <a:t> на обследване е информационната система, съпътстващите я приложни програми и ОС в информационните терминали.</a:t>
            </a:r>
            <a:endParaRPr lang="en-US" sz="80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bg-BG" sz="8000" b="1" dirty="0">
                <a:effectLst/>
                <a:latin typeface="Arial" panose="020B0604020202020204" pitchFamily="34" charset="0"/>
                <a:ea typeface="Calibri" panose="020F0502020204030204" pitchFamily="34" charset="0"/>
                <a:cs typeface="Arial" panose="020B0604020202020204" pitchFamily="34" charset="0"/>
              </a:rPr>
              <a:t>Предмет</a:t>
            </a:r>
            <a:r>
              <a:rPr lang="bg-BG" sz="8000" dirty="0">
                <a:effectLst/>
                <a:latin typeface="Arial" panose="020B0604020202020204" pitchFamily="34" charset="0"/>
                <a:ea typeface="Calibri" panose="020F0502020204030204" pitchFamily="34" charset="0"/>
                <a:cs typeface="Arial" panose="020B0604020202020204" pitchFamily="34" charset="0"/>
              </a:rPr>
              <a:t> на разглеждане, е посочването на критичните точки на киберсигурността и мерки за противодействие.</a:t>
            </a:r>
            <a:endParaRPr lang="en-US" sz="8000"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0759619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C2101-50CD-81D6-DE4E-5D6A6BF73674}"/>
              </a:ext>
            </a:extLst>
          </p:cNvPr>
          <p:cNvSpPr>
            <a:spLocks noGrp="1"/>
          </p:cNvSpPr>
          <p:nvPr>
            <p:ph type="title"/>
          </p:nvPr>
        </p:nvSpPr>
        <p:spPr>
          <a:xfrm>
            <a:off x="2688341" y="3429000"/>
            <a:ext cx="9294275" cy="1280890"/>
          </a:xfrm>
        </p:spPr>
        <p:txBody>
          <a:bodyPr>
            <a:normAutofit/>
          </a:bodyPr>
          <a:lstStyle/>
          <a:p>
            <a:r>
              <a:rPr lang="bg-BG" sz="6000" dirty="0">
                <a:solidFill>
                  <a:srgbClr val="766F54"/>
                </a:solidFill>
                <a:latin typeface="American Retro" panose="03010101010101010101" pitchFamily="66" charset="0"/>
              </a:rPr>
              <a:t>Благодаря за вниманието!</a:t>
            </a:r>
            <a:endParaRPr lang="en-US" sz="6000" dirty="0">
              <a:solidFill>
                <a:srgbClr val="766F54"/>
              </a:solidFill>
              <a:latin typeface="American Retro" panose="03010101010101010101" pitchFamily="66" charset="0"/>
            </a:endParaRPr>
          </a:p>
        </p:txBody>
      </p:sp>
      <p:pic>
        <p:nvPicPr>
          <p:cNvPr id="5" name="Content Placeholder 4" descr="A picture containing flower, plant, pink, close&#10;&#10;Description automatically generated">
            <a:extLst>
              <a:ext uri="{FF2B5EF4-FFF2-40B4-BE49-F238E27FC236}">
                <a16:creationId xmlns:a16="http://schemas.microsoft.com/office/drawing/2014/main" id="{05597711-8E8D-7166-49E5-9A54D44FF8F5}"/>
              </a:ext>
            </a:extLst>
          </p:cNvPr>
          <p:cNvPicPr>
            <a:picLocks noGrp="1" noChangeAspect="1"/>
          </p:cNvPicPr>
          <p:nvPr>
            <p:ph idx="1"/>
          </p:nvPr>
        </p:nvPicPr>
        <p:blipFill>
          <a:blip r:embed="rId2"/>
          <a:stretch>
            <a:fillRect/>
          </a:stretch>
        </p:blipFill>
        <p:spPr>
          <a:xfrm>
            <a:off x="5719141" y="5002514"/>
            <a:ext cx="1238250" cy="1238250"/>
          </a:xfrm>
        </p:spPr>
      </p:pic>
      <p:sp>
        <p:nvSpPr>
          <p:cNvPr id="6" name="TextBox 5">
            <a:extLst>
              <a:ext uri="{FF2B5EF4-FFF2-40B4-BE49-F238E27FC236}">
                <a16:creationId xmlns:a16="http://schemas.microsoft.com/office/drawing/2014/main" id="{B677DCB6-940D-A7F0-2CAA-798EB80A11FC}"/>
              </a:ext>
            </a:extLst>
          </p:cNvPr>
          <p:cNvSpPr txBox="1"/>
          <p:nvPr/>
        </p:nvSpPr>
        <p:spPr>
          <a:xfrm>
            <a:off x="2226365" y="723569"/>
            <a:ext cx="9462052" cy="1715021"/>
          </a:xfrm>
          <a:prstGeom prst="rect">
            <a:avLst/>
          </a:prstGeom>
          <a:noFill/>
        </p:spPr>
        <p:txBody>
          <a:bodyPr wrap="square" rtlCol="0">
            <a:spAutoFit/>
          </a:bodyPr>
          <a:lstStyle/>
          <a:p>
            <a:pPr marL="342900" marR="0" lvl="0" indent="-342900" algn="l" defTabSz="457200" rtl="0" eaLnBrk="1" fontAlgn="auto" latinLnBrk="0" hangingPunct="1">
              <a:lnSpc>
                <a:spcPct val="107000"/>
              </a:lnSpc>
              <a:spcBef>
                <a:spcPts val="1000"/>
              </a:spcBef>
              <a:spcAft>
                <a:spcPts val="800"/>
              </a:spcAft>
              <a:buClr>
                <a:srgbClr val="A53010"/>
              </a:buClr>
              <a:buSzTx/>
              <a:buFont typeface="Wingdings 3" charset="2"/>
              <a:buChar char=""/>
              <a:tabLst/>
              <a:defRPr/>
            </a:pPr>
            <a:r>
              <a:rPr kumimoji="0" lang="bg-BG" sz="2000" b="1" i="0" u="none" strike="noStrike" kern="1200" cap="none" spc="0" normalizeH="0" baseline="0" noProof="0" dirty="0">
                <a:ln>
                  <a:noFill/>
                </a:ln>
                <a:solidFill>
                  <a:srgbClr val="766F54"/>
                </a:solidFill>
                <a:effectLst/>
                <a:uLnTx/>
                <a:uFillTx/>
                <a:latin typeface="Arial" panose="020B0604020202020204" pitchFamily="34" charset="0"/>
                <a:ea typeface="Calibri" panose="020F0502020204030204" pitchFamily="34" charset="0"/>
                <a:cs typeface="Arial" panose="020B0604020202020204" pitchFamily="34" charset="0"/>
              </a:rPr>
              <a:t>ВНИМАНИЕ!</a:t>
            </a:r>
            <a:r>
              <a:rPr kumimoji="0" lang="bg-BG" sz="2000" b="0" i="0" u="none" strike="noStrike" kern="1200" cap="none" spc="0" normalizeH="0" baseline="0" noProof="0" dirty="0">
                <a:ln>
                  <a:noFill/>
                </a:ln>
                <a:solidFill>
                  <a:srgbClr val="766F54"/>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bg-BG" sz="20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Calibri" panose="020F0502020204030204" pitchFamily="34" charset="0"/>
                <a:cs typeface="Arial" panose="020B0604020202020204" pitchFamily="34" charset="0"/>
              </a:rPr>
              <a:t>Най-слабото звено в една инфраструктура си остава личността. Киберсигурността е високоскоростен процес и е необходим ресурс от образовани хора, техника, софтуер, време. Пътищата за атаки са много и разнообразни, а най-ценния актив е времевото постоянство и своевременната отговорност на киберзаплахите</a:t>
            </a:r>
            <a:r>
              <a:rPr kumimoji="0" lang="en-GB" sz="20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Calibri" panose="020F0502020204030204" pitchFamily="34" charset="0"/>
                <a:cs typeface="Arial" panose="020B0604020202020204" pitchFamily="34" charset="0"/>
              </a:rPr>
              <a:t>.</a:t>
            </a:r>
            <a:endParaRPr kumimoji="0" lang="en-US" sz="20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93974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1891940" y="552995"/>
            <a:ext cx="8911687" cy="830150"/>
          </a:xfrm>
        </p:spPr>
        <p:txBody>
          <a:bodyPr rtlCol="0">
            <a:normAutofit/>
          </a:bodyPr>
          <a:lstStyle/>
          <a:p>
            <a:pPr algn="ctr" rtl="0"/>
            <a:r>
              <a:rPr lang="bg-BG" sz="3000" b="1" dirty="0">
                <a:solidFill>
                  <a:srgbClr val="766F54"/>
                </a:solidFill>
                <a:latin typeface="Arial" panose="020B0604020202020204" pitchFamily="34" charset="0"/>
                <a:cs typeface="Arial" panose="020B0604020202020204" pitchFamily="34" charset="0"/>
              </a:rPr>
              <a:t>СЪДЪРЖАНИЕ</a:t>
            </a:r>
            <a:endParaRPr lang="en-GB" sz="3000" b="1" dirty="0">
              <a:solidFill>
                <a:srgbClr val="766F54"/>
              </a:solidFill>
              <a:latin typeface="Arial" panose="020B0604020202020204" pitchFamily="34" charset="0"/>
              <a:cs typeface="Arial" panose="020B0604020202020204" pitchFamily="34" charset="0"/>
            </a:endParaRPr>
          </a:p>
        </p:txBody>
      </p:sp>
      <p:graphicFrame>
        <p:nvGraphicFramePr>
          <p:cNvPr id="31" name="Content Placeholder 2" descr="SmartArt timeline">
            <a:extLst>
              <a:ext uri="{FF2B5EF4-FFF2-40B4-BE49-F238E27FC236}">
                <a16:creationId xmlns:a16="http://schemas.microsoft.com/office/drawing/2014/main" id="{613FC9B6-ED9E-4F51-A217-156DA01928CD}"/>
              </a:ext>
            </a:extLst>
          </p:cNvPr>
          <p:cNvGraphicFramePr/>
          <p:nvPr>
            <p:extLst>
              <p:ext uri="{D42A27DB-BD31-4B8C-83A1-F6EECF244321}">
                <p14:modId xmlns:p14="http://schemas.microsoft.com/office/powerpoint/2010/main" val="3148767168"/>
              </p:ext>
            </p:extLst>
          </p:nvPr>
        </p:nvGraphicFramePr>
        <p:xfrm>
          <a:off x="2248010" y="1566194"/>
          <a:ext cx="10058400" cy="37256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49548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17D3F-E270-6D5F-4724-CAA49A79F679}"/>
              </a:ext>
            </a:extLst>
          </p:cNvPr>
          <p:cNvSpPr>
            <a:spLocks noGrp="1"/>
          </p:cNvSpPr>
          <p:nvPr>
            <p:ph type="title"/>
          </p:nvPr>
        </p:nvSpPr>
        <p:spPr>
          <a:xfrm>
            <a:off x="1550505" y="131130"/>
            <a:ext cx="10554031" cy="1117226"/>
          </a:xfrm>
        </p:spPr>
        <p:txBody>
          <a:bodyPr>
            <a:normAutofit fontScale="90000"/>
          </a:bodyPr>
          <a:lstStyle/>
          <a:p>
            <a:pPr marL="342900" lvl="0" indent="-342900">
              <a:lnSpc>
                <a:spcPct val="107000"/>
              </a:lnSpc>
              <a:spcAft>
                <a:spcPts val="800"/>
              </a:spcAft>
            </a:pPr>
            <a:r>
              <a:rPr lang="en-GB" sz="3300" b="1" dirty="0">
                <a:solidFill>
                  <a:srgbClr val="766F54"/>
                </a:solidFill>
                <a:effectLst/>
                <a:latin typeface="Arial" panose="020B0604020202020204" pitchFamily="34" charset="0"/>
                <a:ea typeface="Calibri" panose="020F0502020204030204" pitchFamily="34" charset="0"/>
                <a:cs typeface="Arial" panose="020B0604020202020204" pitchFamily="34" charset="0"/>
              </a:rPr>
              <a:t>I.</a:t>
            </a:r>
            <a:r>
              <a:rPr lang="en-GB" sz="3300" b="1" dirty="0">
                <a:effectLst/>
                <a:latin typeface="Arial" panose="020B0604020202020204" pitchFamily="34" charset="0"/>
                <a:ea typeface="Calibri" panose="020F0502020204030204" pitchFamily="34" charset="0"/>
                <a:cs typeface="Arial" panose="020B0604020202020204" pitchFamily="34" charset="0"/>
              </a:rPr>
              <a:t> </a:t>
            </a:r>
            <a:r>
              <a:rPr lang="bg-BG" sz="3300" b="1" dirty="0">
                <a:solidFill>
                  <a:srgbClr val="766F54"/>
                </a:solidFill>
                <a:effectLst/>
                <a:latin typeface="Arial" panose="020B0604020202020204" pitchFamily="34" charset="0"/>
                <a:ea typeface="Calibri" panose="020F0502020204030204" pitchFamily="34" charset="0"/>
                <a:cs typeface="Arial" panose="020B0604020202020204" pitchFamily="34" charset="0"/>
              </a:rPr>
              <a:t>КИБЕРЗАПЛАХИТЕ В ИНФОРМАЦИОННИТЕ – КОМУНИКАЦИОННИ СИСТЕМИ</a:t>
            </a:r>
            <a:br>
              <a:rPr lang="en-US" sz="32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58F9520-839C-60F5-55CA-7EDF9DB0697B}"/>
              </a:ext>
            </a:extLst>
          </p:cNvPr>
          <p:cNvSpPr>
            <a:spLocks noGrp="1"/>
          </p:cNvSpPr>
          <p:nvPr>
            <p:ph idx="1"/>
          </p:nvPr>
        </p:nvSpPr>
        <p:spPr>
          <a:xfrm>
            <a:off x="1637969" y="1375577"/>
            <a:ext cx="10265134" cy="5351294"/>
          </a:xfrm>
        </p:spPr>
        <p:txBody>
          <a:bodyPr>
            <a:normAutofit fontScale="92500" lnSpcReduction="20000"/>
          </a:bodyPr>
          <a:lstStyle/>
          <a:p>
            <a:pPr>
              <a:lnSpc>
                <a:spcPct val="107000"/>
              </a:lnSpc>
              <a:spcAft>
                <a:spcPts val="800"/>
              </a:spcAft>
            </a:pPr>
            <a:r>
              <a:rPr lang="en-GB" sz="2000" b="1" dirty="0">
                <a:effectLst/>
                <a:latin typeface="Arial" panose="020B0604020202020204" pitchFamily="34" charset="0"/>
                <a:ea typeface="Calibri" panose="020F0502020204030204" pitchFamily="34" charset="0"/>
                <a:cs typeface="Arial" panose="020B0604020202020204" pitchFamily="34" charset="0"/>
              </a:rPr>
              <a:t>1. </a:t>
            </a:r>
            <a:r>
              <a:rPr lang="bg-BG" sz="2000" b="1" dirty="0">
                <a:effectLst/>
                <a:latin typeface="Arial" panose="020B0604020202020204" pitchFamily="34" charset="0"/>
                <a:ea typeface="Calibri" panose="020F0502020204030204" pitchFamily="34" charset="0"/>
                <a:cs typeface="Arial" panose="020B0604020202020204" pitchFamily="34" charset="0"/>
              </a:rPr>
              <a:t>Съвременни тенденции: </a:t>
            </a:r>
            <a:r>
              <a:rPr lang="bg-BG" sz="2200" dirty="0">
                <a:effectLst/>
                <a:latin typeface="Arial" panose="020B0604020202020204" pitchFamily="34" charset="0"/>
                <a:ea typeface="Calibri" panose="020F0502020204030204" pitchFamily="34" charset="0"/>
                <a:cs typeface="Arial" panose="020B0604020202020204" pitchFamily="34" charset="0"/>
              </a:rPr>
              <a:t>Овладяването и възстановяването от кибератака е ново ниво на зрялост, известно като киберустойчивост. Високата киберустойчивост подготвя хората за „Неизвестните неизвестни“ и включва защита и ограничаване на пораженията, максимално запазване и функциониране, възстановяване на услуги и дейности. Достигането на това ниво е всъщност </a:t>
            </a:r>
            <a:r>
              <a:rPr lang="bg-BG" sz="2200" b="1" dirty="0">
                <a:effectLst/>
                <a:latin typeface="Arial" panose="020B0604020202020204" pitchFamily="34" charset="0"/>
                <a:ea typeface="Calibri" panose="020F0502020204030204" pitchFamily="34" charset="0"/>
                <a:cs typeface="Arial" panose="020B0604020202020204" pitchFamily="34" charset="0"/>
              </a:rPr>
              <a:t>следващото ниво, а именно сигурност и надеждност на всички компоненти и активи в киберпространството – информация, техника, хора и съоръжения, комуникационни канали, системи и услуги, надеждната им свързаност и оперативна съвместимост. </a:t>
            </a:r>
            <a:endParaRPr lang="en-GB" sz="2200" b="1"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r>
              <a:rPr lang="bg-BG" sz="2200" dirty="0">
                <a:effectLst/>
                <a:latin typeface="Arial" panose="020B0604020202020204" pitchFamily="34" charset="0"/>
                <a:ea typeface="Calibri" panose="020F0502020204030204" pitchFamily="34" charset="0"/>
                <a:cs typeface="Arial" panose="020B0604020202020204" pitchFamily="34" charset="0"/>
              </a:rPr>
              <a:t>Свръх широкото използване на компютърни мрежи и операционни системи от ново поколение, предлагащи непрекъсната свързаност с устройствата и „неизвестните неизвестни“ от Интернет, както и развитието на инфраструктури, обработващи огромни база от входни данни </a:t>
            </a:r>
            <a:r>
              <a:rPr lang="en-GB" sz="2200" dirty="0">
                <a:effectLst/>
                <a:latin typeface="Arial" panose="020B0604020202020204" pitchFamily="34" charset="0"/>
                <a:ea typeface="Calibri" panose="020F0502020204030204" pitchFamily="34" charset="0"/>
                <a:cs typeface="Arial" panose="020B0604020202020204" pitchFamily="34" charset="0"/>
              </a:rPr>
              <a:t>(Big Data), </a:t>
            </a:r>
            <a:r>
              <a:rPr lang="bg-BG" sz="2200" dirty="0">
                <a:effectLst/>
                <a:latin typeface="Arial" panose="020B0604020202020204" pitchFamily="34" charset="0"/>
                <a:ea typeface="Calibri" panose="020F0502020204030204" pitchFamily="34" charset="0"/>
                <a:cs typeface="Arial" panose="020B0604020202020204" pitchFamily="34" charset="0"/>
              </a:rPr>
              <a:t>крие рискове за среща с киберпрестъпниците.</a:t>
            </a:r>
            <a:endParaRPr lang="en-US" sz="2200" dirty="0">
              <a:effectLst/>
              <a:latin typeface="Arial" panose="020B0604020202020204" pitchFamily="34" charset="0"/>
              <a:ea typeface="Calibri" panose="020F0502020204030204" pitchFamily="34" charset="0"/>
              <a:cs typeface="Arial" panose="020B0604020202020204" pitchFamily="34" charset="0"/>
            </a:endParaRPr>
          </a:p>
          <a:p>
            <a:pPr marL="228600">
              <a:lnSpc>
                <a:spcPct val="107000"/>
              </a:lnSpc>
              <a:spcAft>
                <a:spcPts val="800"/>
              </a:spcAft>
            </a:pPr>
            <a:r>
              <a:rPr lang="bg-BG" sz="2200" dirty="0">
                <a:effectLst/>
                <a:latin typeface="Arial" panose="020B0604020202020204" pitchFamily="34" charset="0"/>
                <a:ea typeface="Calibri" panose="020F0502020204030204" pitchFamily="34" charset="0"/>
                <a:cs typeface="Arial" panose="020B0604020202020204" pitchFamily="34" charset="0"/>
              </a:rPr>
              <a:t>Слабите точки при програмиране на приложения, опериране на системи и настройване на мрежови устройства са уязвимостите и основното направление за пробив в компютърната и мрежовата сигурност.</a:t>
            </a:r>
            <a:endParaRPr lang="en-US" sz="2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n-US" dirty="0"/>
          </a:p>
        </p:txBody>
      </p:sp>
    </p:spTree>
    <p:extLst>
      <p:ext uri="{BB962C8B-B14F-4D97-AF65-F5344CB8AC3E}">
        <p14:creationId xmlns:p14="http://schemas.microsoft.com/office/powerpoint/2010/main" val="4172284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39B41-1E1C-2159-FC1C-75D0B5031EC4}"/>
              </a:ext>
            </a:extLst>
          </p:cNvPr>
          <p:cNvSpPr>
            <a:spLocks noGrp="1"/>
          </p:cNvSpPr>
          <p:nvPr>
            <p:ph type="title"/>
          </p:nvPr>
        </p:nvSpPr>
        <p:spPr>
          <a:xfrm>
            <a:off x="2122999" y="6126412"/>
            <a:ext cx="10392355" cy="632196"/>
          </a:xfrm>
        </p:spPr>
        <p:txBody>
          <a:bodyPr>
            <a:normAutofit fontScale="90000"/>
          </a:bodyPr>
          <a:lstStyle/>
          <a:p>
            <a:pPr>
              <a:lnSpc>
                <a:spcPct val="107000"/>
              </a:lnSpc>
              <a:spcAft>
                <a:spcPts val="800"/>
              </a:spcAft>
            </a:pPr>
            <a:r>
              <a:rPr lang="bg-BG" sz="2200" b="1" dirty="0">
                <a:effectLst/>
                <a:latin typeface="Arial" panose="020B0604020202020204" pitchFamily="34" charset="0"/>
                <a:ea typeface="Calibri" panose="020F0502020204030204" pitchFamily="34" charset="0"/>
                <a:cs typeface="Arial" panose="020B0604020202020204" pitchFamily="34" charset="0"/>
              </a:rPr>
              <a:t>Фиг. 1 </a:t>
            </a:r>
            <a:r>
              <a:rPr lang="bg-BG" sz="2200" i="1" dirty="0">
                <a:effectLst/>
                <a:latin typeface="Arial" panose="020B0604020202020204" pitchFamily="34" charset="0"/>
                <a:ea typeface="Calibri" panose="020F0502020204030204" pitchFamily="34" charset="0"/>
                <a:cs typeface="Arial" panose="020B0604020202020204" pitchFamily="34" charset="0"/>
              </a:rPr>
              <a:t>Нива на защита на информацията и технологията в мрежова среда.</a:t>
            </a:r>
            <a:br>
              <a:rPr lang="en-US" sz="2700" dirty="0">
                <a:effectLst/>
                <a:latin typeface="Arial" panose="020B0604020202020204" pitchFamily="34" charset="0"/>
                <a:ea typeface="Calibri" panose="020F0502020204030204" pitchFamily="34" charset="0"/>
                <a:cs typeface="Arial" panose="020B0604020202020204" pitchFamily="34" charset="0"/>
              </a:rPr>
            </a:br>
            <a:r>
              <a:rPr lang="bg-BG" sz="3600" b="1" dirty="0">
                <a:effectLst/>
                <a:latin typeface="Times New Roman" panose="02020603050405020304" pitchFamily="18" charset="0"/>
                <a:ea typeface="Calibri" panose="020F0502020204030204" pitchFamily="34" charset="0"/>
                <a:cs typeface="Times New Roman" panose="02020603050405020304" pitchFamily="18" charset="0"/>
              </a:rPr>
              <a:t> </a:t>
            </a:r>
            <a:br>
              <a:rPr lang="en-US" sz="32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pic>
        <p:nvPicPr>
          <p:cNvPr id="4" name="Content Placeholder 3">
            <a:extLst>
              <a:ext uri="{FF2B5EF4-FFF2-40B4-BE49-F238E27FC236}">
                <a16:creationId xmlns:a16="http://schemas.microsoft.com/office/drawing/2014/main" id="{0FDE3687-0535-7445-7F0E-2AF4028DE22E}"/>
              </a:ext>
            </a:extLst>
          </p:cNvPr>
          <p:cNvPicPr>
            <a:picLocks noGrp="1" noChangeAspect="1"/>
          </p:cNvPicPr>
          <p:nvPr>
            <p:ph idx="1"/>
          </p:nvPr>
        </p:nvPicPr>
        <p:blipFill>
          <a:blip r:embed="rId2"/>
          <a:stretch>
            <a:fillRect/>
          </a:stretch>
        </p:blipFill>
        <p:spPr>
          <a:xfrm>
            <a:off x="1272209" y="222637"/>
            <a:ext cx="9928705" cy="5546035"/>
          </a:xfrm>
          <a:prstGeom prst="rect">
            <a:avLst/>
          </a:prstGeom>
        </p:spPr>
      </p:pic>
    </p:spTree>
    <p:extLst>
      <p:ext uri="{BB962C8B-B14F-4D97-AF65-F5344CB8AC3E}">
        <p14:creationId xmlns:p14="http://schemas.microsoft.com/office/powerpoint/2010/main" val="597370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E3D91-A545-C8E7-90CD-92495A23600E}"/>
              </a:ext>
            </a:extLst>
          </p:cNvPr>
          <p:cNvSpPr>
            <a:spLocks noGrp="1"/>
          </p:cNvSpPr>
          <p:nvPr>
            <p:ph type="title"/>
          </p:nvPr>
        </p:nvSpPr>
        <p:spPr>
          <a:xfrm>
            <a:off x="3538330" y="6050875"/>
            <a:ext cx="9318929" cy="687855"/>
          </a:xfrm>
        </p:spPr>
        <p:txBody>
          <a:bodyPr/>
          <a:lstStyle/>
          <a:p>
            <a:r>
              <a:rPr lang="bg-BG" sz="3600" b="1" dirty="0">
                <a:effectLst/>
                <a:latin typeface="Times New Roman" panose="02020603050405020304" pitchFamily="18" charset="0"/>
                <a:ea typeface="Calibri" panose="020F0502020204030204" pitchFamily="34" charset="0"/>
                <a:cs typeface="Times New Roman" panose="02020603050405020304" pitchFamily="18" charset="0"/>
              </a:rPr>
              <a:t> </a:t>
            </a:r>
            <a:r>
              <a:rPr lang="bg-BG" sz="2000" b="1" dirty="0">
                <a:effectLst/>
                <a:latin typeface="Arial" panose="020B0604020202020204" pitchFamily="34" charset="0"/>
                <a:ea typeface="Calibri" panose="020F0502020204030204" pitchFamily="34" charset="0"/>
                <a:cs typeface="Arial" panose="020B0604020202020204" pitchFamily="34" charset="0"/>
              </a:rPr>
              <a:t>Фиг. 2 </a:t>
            </a:r>
            <a:r>
              <a:rPr lang="bg-BG" sz="2000" i="1" dirty="0">
                <a:effectLst/>
                <a:latin typeface="Arial" panose="020B0604020202020204" pitchFamily="34" charset="0"/>
                <a:ea typeface="Calibri" panose="020F0502020204030204" pitchFamily="34" charset="0"/>
                <a:cs typeface="Arial" panose="020B0604020202020204" pitchFamily="34" charset="0"/>
              </a:rPr>
              <a:t>Информационна сигурност и концепция за киберустойчивост.</a:t>
            </a:r>
            <a:endParaRPr lang="en-US" dirty="0">
              <a:latin typeface="Arial" panose="020B0604020202020204" pitchFamily="34" charset="0"/>
              <a:cs typeface="Arial" panose="020B0604020202020204" pitchFamily="34" charset="0"/>
            </a:endParaRPr>
          </a:p>
        </p:txBody>
      </p:sp>
      <p:pic>
        <p:nvPicPr>
          <p:cNvPr id="4" name="Content Placeholder 3">
            <a:extLst>
              <a:ext uri="{FF2B5EF4-FFF2-40B4-BE49-F238E27FC236}">
                <a16:creationId xmlns:a16="http://schemas.microsoft.com/office/drawing/2014/main" id="{AD237B9F-575A-0540-5820-9226BE0DE5E3}"/>
              </a:ext>
            </a:extLst>
          </p:cNvPr>
          <p:cNvPicPr>
            <a:picLocks noGrp="1" noChangeAspect="1"/>
          </p:cNvPicPr>
          <p:nvPr>
            <p:ph idx="1"/>
          </p:nvPr>
        </p:nvPicPr>
        <p:blipFill>
          <a:blip r:embed="rId2"/>
          <a:stretch>
            <a:fillRect/>
          </a:stretch>
        </p:blipFill>
        <p:spPr>
          <a:xfrm>
            <a:off x="-693852" y="3732970"/>
            <a:ext cx="5965966" cy="3125030"/>
          </a:xfrm>
          <a:prstGeom prst="rect">
            <a:avLst/>
          </a:prstGeom>
        </p:spPr>
      </p:pic>
      <p:sp>
        <p:nvSpPr>
          <p:cNvPr id="5" name="TextBox 4">
            <a:extLst>
              <a:ext uri="{FF2B5EF4-FFF2-40B4-BE49-F238E27FC236}">
                <a16:creationId xmlns:a16="http://schemas.microsoft.com/office/drawing/2014/main" id="{63BE1D7F-FB20-80F3-E589-E473991E52E0}"/>
              </a:ext>
            </a:extLst>
          </p:cNvPr>
          <p:cNvSpPr txBox="1"/>
          <p:nvPr/>
        </p:nvSpPr>
        <p:spPr>
          <a:xfrm>
            <a:off x="3601941" y="694579"/>
            <a:ext cx="8348870" cy="4727833"/>
          </a:xfrm>
          <a:prstGeom prst="rect">
            <a:avLst/>
          </a:prstGeom>
          <a:noFill/>
        </p:spPr>
        <p:txBody>
          <a:bodyPr wrap="square" rtlCol="0">
            <a:spAutoFit/>
          </a:bodyPr>
          <a:lstStyle/>
          <a:p>
            <a:pPr marL="228600">
              <a:lnSpc>
                <a:spcPct val="107000"/>
              </a:lnSpc>
              <a:spcAft>
                <a:spcPts val="800"/>
              </a:spcAft>
            </a:pPr>
            <a:r>
              <a:rPr lang="bg-BG" sz="2000" b="1" dirty="0">
                <a:solidFill>
                  <a:srgbClr val="766F54"/>
                </a:solidFill>
                <a:effectLst/>
                <a:latin typeface="Arial" panose="020B0604020202020204" pitchFamily="34" charset="0"/>
                <a:ea typeface="Calibri" panose="020F0502020204030204" pitchFamily="34" charset="0"/>
                <a:cs typeface="Arial" panose="020B0604020202020204" pitchFamily="34" charset="0"/>
              </a:rPr>
              <a:t>Кибератаките се осъществяват най-вече от отдалечен компютър – информационна система. Целта им е с откриването на прости и ефективни уязвимости в софтуерната и в хардуерната конфигурация да причинят значителни поражения с нанасяне на финансови, материални, а понякога дори и човешки загуби. </a:t>
            </a:r>
            <a:r>
              <a:rPr lang="bg-BG" sz="2000" b="1" dirty="0">
                <a:solidFill>
                  <a:srgbClr val="766F54"/>
                </a:solidFill>
                <a:latin typeface="Arial" panose="020B0604020202020204" pitchFamily="34" charset="0"/>
                <a:ea typeface="Calibri" panose="020F0502020204030204" pitchFamily="34" charset="0"/>
                <a:cs typeface="Arial" panose="020B0604020202020204" pitchFamily="34" charset="0"/>
              </a:rPr>
              <a:t>Те</a:t>
            </a:r>
            <a:r>
              <a:rPr lang="bg-BG" sz="2000" b="1" dirty="0">
                <a:solidFill>
                  <a:srgbClr val="766F54"/>
                </a:solidFill>
                <a:effectLst/>
                <a:latin typeface="Arial" panose="020B0604020202020204" pitchFamily="34" charset="0"/>
                <a:ea typeface="Calibri" panose="020F0502020204030204" pitchFamily="34" charset="0"/>
                <a:cs typeface="Arial" panose="020B0604020202020204" pitchFamily="34" charset="0"/>
              </a:rPr>
              <a:t> нямат национални, културни или юридически граници. </a:t>
            </a:r>
            <a:r>
              <a:rPr lang="bg-BG" sz="2000" dirty="0">
                <a:effectLst/>
                <a:latin typeface="Arial" panose="020B0604020202020204" pitchFamily="34" charset="0"/>
                <a:ea typeface="Calibri" panose="020F0502020204030204" pitchFamily="34" charset="0"/>
                <a:cs typeface="Arial" panose="020B0604020202020204" pitchFamily="34" charset="0"/>
              </a:rPr>
              <a:t>Рисковете и заплахите в киберпространството са трудни за дефиниране, поради сложността за определяне на източника на въздействие, целите, мотивите, бързото скалиране на заплахата и трудно предвидимите перспективи за развитие, сложността и интензивността на съвременните  комуникационни и информационни процеси.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228600">
              <a:lnSpc>
                <a:spcPct val="107000"/>
              </a:lnSpc>
              <a:spcAft>
                <a:spcPts val="80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2030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C286B-1F43-3880-E1D4-41106323B4E7}"/>
              </a:ext>
            </a:extLst>
          </p:cNvPr>
          <p:cNvSpPr>
            <a:spLocks noGrp="1"/>
          </p:cNvSpPr>
          <p:nvPr>
            <p:ph type="title"/>
          </p:nvPr>
        </p:nvSpPr>
        <p:spPr>
          <a:xfrm>
            <a:off x="3225317" y="143123"/>
            <a:ext cx="6499129" cy="699716"/>
          </a:xfrm>
        </p:spPr>
        <p:txBody>
          <a:bodyPr>
            <a:normAutofit/>
          </a:bodyPr>
          <a:lstStyle/>
          <a:p>
            <a:pPr algn="ctr"/>
            <a:r>
              <a:rPr lang="bg-BG" sz="3000" b="1" dirty="0">
                <a:solidFill>
                  <a:srgbClr val="766F54"/>
                </a:solidFill>
                <a:latin typeface="Arial" panose="020B0604020202020204" pitchFamily="34" charset="0"/>
                <a:cs typeface="Arial" panose="020B0604020202020204" pitchFamily="34" charset="0"/>
              </a:rPr>
              <a:t>КИБЕР ЗАПЛАХИ - 1</a:t>
            </a:r>
            <a:endParaRPr lang="en-US" sz="3000" b="1" dirty="0">
              <a:solidFill>
                <a:srgbClr val="766F54"/>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FA58850-0026-4E72-200F-8692E8B5E55E}"/>
              </a:ext>
            </a:extLst>
          </p:cNvPr>
          <p:cNvSpPr>
            <a:spLocks noGrp="1"/>
          </p:cNvSpPr>
          <p:nvPr>
            <p:ph idx="1"/>
          </p:nvPr>
        </p:nvSpPr>
        <p:spPr>
          <a:xfrm>
            <a:off x="2469942" y="1264257"/>
            <a:ext cx="8677787" cy="5192202"/>
          </a:xfrm>
        </p:spPr>
        <p:txBody>
          <a:bodyPr>
            <a:normAutofit/>
          </a:bodyPr>
          <a:lstStyle/>
          <a:p>
            <a:r>
              <a:rPr lang="bg-BG" sz="2000" dirty="0">
                <a:solidFill>
                  <a:srgbClr val="766F54"/>
                </a:solidFill>
                <a:effectLst/>
                <a:latin typeface="Arial" panose="020B0604020202020204" pitchFamily="34" charset="0"/>
                <a:ea typeface="Calibri" panose="020F0502020204030204" pitchFamily="34" charset="0"/>
                <a:cs typeface="Arial" panose="020B0604020202020204" pitchFamily="34" charset="0"/>
              </a:rPr>
              <a:t>Най-въздействащите са </a:t>
            </a:r>
            <a:r>
              <a:rPr lang="bg-BG" sz="2000" b="1" dirty="0">
                <a:solidFill>
                  <a:srgbClr val="766F54"/>
                </a:solidFill>
                <a:effectLst/>
                <a:latin typeface="Arial" panose="020B0604020202020204" pitchFamily="34" charset="0"/>
                <a:ea typeface="Calibri" panose="020F0502020204030204" pitchFamily="34" charset="0"/>
                <a:cs typeface="Arial" panose="020B0604020202020204" pitchFamily="34" charset="0"/>
              </a:rPr>
              <a:t>хибридните атаки – комбинация от кибер и физическа атака</a:t>
            </a:r>
            <a:r>
              <a:rPr lang="bg-BG" sz="2000" dirty="0">
                <a:solidFill>
                  <a:srgbClr val="766F54"/>
                </a:solidFill>
                <a:effectLst/>
                <a:latin typeface="Arial" panose="020B0604020202020204" pitchFamily="34" charset="0"/>
                <a:ea typeface="Calibri" panose="020F0502020204030204" pitchFamily="34" charset="0"/>
                <a:cs typeface="Arial" panose="020B0604020202020204" pitchFamily="34" charset="0"/>
              </a:rPr>
              <a:t>. Така е например кибератака, целяща критичен кинетичен процес, или кибератака при бедствие, по време на неизправност в критична информационна система.</a:t>
            </a:r>
            <a:r>
              <a:rPr lang="en-GB" sz="2000" dirty="0">
                <a:solidFill>
                  <a:srgbClr val="766F54"/>
                </a:solidFill>
                <a:effectLst/>
                <a:latin typeface="Arial" panose="020B0604020202020204" pitchFamily="34" charset="0"/>
                <a:ea typeface="Calibri" panose="020F0502020204030204" pitchFamily="34" charset="0"/>
                <a:cs typeface="Arial" panose="020B0604020202020204" pitchFamily="34" charset="0"/>
              </a:rPr>
              <a:t> </a:t>
            </a:r>
            <a:r>
              <a:rPr lang="bg-BG" sz="2000" dirty="0">
                <a:solidFill>
                  <a:srgbClr val="766F54"/>
                </a:solidFill>
                <a:effectLst/>
                <a:latin typeface="Arial" panose="020B0604020202020204" pitchFamily="34" charset="0"/>
                <a:ea typeface="Calibri" panose="020F0502020204030204" pitchFamily="34" charset="0"/>
                <a:cs typeface="Arial" panose="020B0604020202020204" pitchFamily="34" charset="0"/>
              </a:rPr>
              <a:t>Значителна част от кибератаките са престъпления с цел най-вече </a:t>
            </a:r>
            <a:r>
              <a:rPr lang="bg-BG" sz="2000" b="1" dirty="0">
                <a:solidFill>
                  <a:srgbClr val="766F54"/>
                </a:solidFill>
                <a:effectLst/>
                <a:latin typeface="Arial" panose="020B0604020202020204" pitchFamily="34" charset="0"/>
                <a:ea typeface="Calibri" panose="020F0502020204030204" pitchFamily="34" charset="0"/>
                <a:cs typeface="Arial" panose="020B0604020202020204" pitchFamily="34" charset="0"/>
              </a:rPr>
              <a:t>Финансови облаги</a:t>
            </a:r>
            <a:r>
              <a:rPr lang="bg-BG" sz="2000" dirty="0">
                <a:solidFill>
                  <a:srgbClr val="766F54"/>
                </a:solidFill>
                <a:effectLst/>
                <a:latin typeface="Arial" panose="020B0604020202020204" pitchFamily="34" charset="0"/>
                <a:ea typeface="Calibri" panose="020F0502020204030204" pitchFamily="34" charset="0"/>
                <a:cs typeface="Arial" panose="020B0604020202020204" pitchFamily="34" charset="0"/>
              </a:rPr>
              <a:t> от различно естество. Може да има кибератаки с цел тормоз, измама, разпространяване на детска порнография, нарушаване правата на интелектуалната собственост и много други</a:t>
            </a:r>
            <a:r>
              <a:rPr lang="bg-BG" sz="2000" dirty="0">
                <a:effectLst/>
                <a:latin typeface="Arial" panose="020B0604020202020204" pitchFamily="34" charset="0"/>
                <a:ea typeface="Calibri" panose="020F0502020204030204" pitchFamily="34" charset="0"/>
                <a:cs typeface="Arial" panose="020B0604020202020204" pitchFamily="34" charset="0"/>
              </a:rPr>
              <a:t>. </a:t>
            </a:r>
            <a:r>
              <a:rPr lang="bg-BG" sz="2000" dirty="0">
                <a:solidFill>
                  <a:srgbClr val="766F54"/>
                </a:solidFill>
                <a:effectLst/>
                <a:latin typeface="Arial" panose="020B0604020202020204" pitchFamily="34" charset="0"/>
                <a:ea typeface="Calibri" panose="020F0502020204030204" pitchFamily="34" charset="0"/>
                <a:cs typeface="Arial" panose="020B0604020202020204" pitchFamily="34" charset="0"/>
              </a:rPr>
              <a:t>По природа кибератаките са „</a:t>
            </a:r>
            <a:r>
              <a:rPr lang="bg-BG" sz="2000" b="1" dirty="0">
                <a:solidFill>
                  <a:srgbClr val="766F54"/>
                </a:solidFill>
                <a:effectLst/>
                <a:latin typeface="Arial" panose="020B0604020202020204" pitchFamily="34" charset="0"/>
                <a:ea typeface="Calibri" panose="020F0502020204030204" pitchFamily="34" charset="0"/>
                <a:cs typeface="Arial" panose="020B0604020202020204" pitchFamily="34" charset="0"/>
              </a:rPr>
              <a:t>асиметрични</a:t>
            </a:r>
            <a:r>
              <a:rPr lang="bg-BG" sz="2000" dirty="0">
                <a:solidFill>
                  <a:srgbClr val="766F54"/>
                </a:solidFill>
                <a:effectLst/>
                <a:latin typeface="Arial" panose="020B0604020202020204" pitchFamily="34" charset="0"/>
                <a:ea typeface="Calibri" panose="020F0502020204030204" pitchFamily="34" charset="0"/>
                <a:cs typeface="Arial" panose="020B0604020202020204" pitchFamily="34" charset="0"/>
              </a:rPr>
              <a:t>“ – с малки усилия и средства нанасят големи поражения</a:t>
            </a:r>
            <a:r>
              <a:rPr lang="bg-BG" sz="2000" dirty="0">
                <a:effectLst/>
                <a:latin typeface="Arial" panose="020B0604020202020204" pitchFamily="34" charset="0"/>
                <a:ea typeface="Calibri" panose="020F0502020204030204" pitchFamily="34" charset="0"/>
                <a:cs typeface="Arial" panose="020B0604020202020204" pitchFamily="34" charset="0"/>
              </a:rPr>
              <a:t> и са непредсказуеми. Именно за това киберпространството е привлекателна среда, поради отдалечения достъп и липсата на ефективно правораздаване по отношение на киберпрестъпността. Огромното разнообразие от кибератаки прави противодействието по-сложно.</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4085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60D36-0AC8-395A-14A5-10A879D604BB}"/>
              </a:ext>
            </a:extLst>
          </p:cNvPr>
          <p:cNvSpPr>
            <a:spLocks noGrp="1"/>
          </p:cNvSpPr>
          <p:nvPr>
            <p:ph type="title"/>
          </p:nvPr>
        </p:nvSpPr>
        <p:spPr>
          <a:xfrm>
            <a:off x="4286553" y="159026"/>
            <a:ext cx="5851360" cy="850789"/>
          </a:xfrm>
        </p:spPr>
        <p:txBody>
          <a:bodyPr>
            <a:normAutofit/>
          </a:bodyPr>
          <a:lstStyle/>
          <a:p>
            <a:r>
              <a:rPr kumimoji="0" lang="bg-BG" sz="3000" b="1" i="0" u="none" strike="noStrike" kern="1200" cap="none" spc="0" normalizeH="0" baseline="0" noProof="0" dirty="0">
                <a:ln>
                  <a:noFill/>
                </a:ln>
                <a:solidFill>
                  <a:srgbClr val="766F54"/>
                </a:solidFill>
                <a:effectLst/>
                <a:uLnTx/>
                <a:uFillTx/>
                <a:latin typeface="Arial" panose="020B0604020202020204" pitchFamily="34" charset="0"/>
                <a:ea typeface="+mj-ea"/>
                <a:cs typeface="Arial" panose="020B0604020202020204" pitchFamily="34" charset="0"/>
              </a:rPr>
              <a:t>КИБЕР ЗАПЛАХИ - 2</a:t>
            </a:r>
            <a:endParaRPr lang="en-US" sz="3000" b="1" dirty="0"/>
          </a:p>
        </p:txBody>
      </p:sp>
      <p:sp>
        <p:nvSpPr>
          <p:cNvPr id="3" name="Content Placeholder 2">
            <a:extLst>
              <a:ext uri="{FF2B5EF4-FFF2-40B4-BE49-F238E27FC236}">
                <a16:creationId xmlns:a16="http://schemas.microsoft.com/office/drawing/2014/main" id="{FB8B25EF-2E5B-5A4E-7F15-F49F1FBF80B5}"/>
              </a:ext>
            </a:extLst>
          </p:cNvPr>
          <p:cNvSpPr>
            <a:spLocks noGrp="1"/>
          </p:cNvSpPr>
          <p:nvPr>
            <p:ph idx="1"/>
          </p:nvPr>
        </p:nvSpPr>
        <p:spPr>
          <a:xfrm>
            <a:off x="2393344" y="1160890"/>
            <a:ext cx="8913412" cy="4750332"/>
          </a:xfrm>
        </p:spPr>
        <p:txBody>
          <a:bodyPr>
            <a:normAutofit/>
          </a:bodyPr>
          <a:lstStyle/>
          <a:p>
            <a:pPr marL="342900" lvl="0" indent="-342900">
              <a:lnSpc>
                <a:spcPct val="107000"/>
              </a:lnSpc>
              <a:buFont typeface="+mj-lt"/>
              <a:buAutoNum type="arabicPeriod"/>
            </a:pPr>
            <a:r>
              <a:rPr lang="bg-BG" sz="2000" b="1" dirty="0">
                <a:effectLst/>
                <a:latin typeface="Arial" panose="020B0604020202020204" pitchFamily="34" charset="0"/>
                <a:ea typeface="Calibri" panose="020F0502020204030204" pitchFamily="34" charset="0"/>
                <a:cs typeface="Arial" panose="020B0604020202020204" pitchFamily="34" charset="0"/>
              </a:rPr>
              <a:t>Заплахите за сигурността – основни определения: </a:t>
            </a:r>
            <a:r>
              <a:rPr lang="bg-BG" sz="2000" dirty="0">
                <a:effectLst/>
                <a:latin typeface="Arial" panose="020B0604020202020204" pitchFamily="34" charset="0"/>
                <a:ea typeface="Calibri" panose="020F0502020204030204" pitchFamily="34" charset="0"/>
                <a:cs typeface="Arial" panose="020B0604020202020204" pitchFamily="34" charset="0"/>
              </a:rPr>
              <a:t>Понятията „рискове“, „заплахи“, „уязвимости“,  „кибератаки“ са взаимосвързани.</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bg-BG" sz="2000" dirty="0">
                <a:effectLst/>
                <a:latin typeface="Arial" panose="020B0604020202020204" pitchFamily="34" charset="0"/>
                <a:ea typeface="Calibri" panose="020F0502020204030204" pitchFamily="34" charset="0"/>
                <a:cs typeface="Arial" panose="020B0604020202020204" pitchFamily="34" charset="0"/>
              </a:rPr>
              <a:t>„Заплахата„ представлява възможността за протичане на опасно събитие – атаки. Това събитие е унищожително.</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bg-BG" sz="2000" dirty="0">
                <a:effectLst/>
                <a:latin typeface="Arial" panose="020B0604020202020204" pitchFamily="34" charset="0"/>
                <a:ea typeface="Calibri" panose="020F0502020204030204" pitchFamily="34" charset="0"/>
                <a:cs typeface="Arial" panose="020B0604020202020204" pitchFamily="34" charset="0"/>
              </a:rPr>
              <a:t> „Уязвимостта“ е слабост, която прави целевата компютърна система или мрежа податлива на кибератаки. </a:t>
            </a:r>
          </a:p>
          <a:p>
            <a:pPr marL="342900" lvl="0" indent="-342900">
              <a:lnSpc>
                <a:spcPct val="107000"/>
              </a:lnSpc>
              <a:buFont typeface="Symbol" panose="05050102010706020507" pitchFamily="18" charset="2"/>
              <a:buChar char=""/>
            </a:pPr>
            <a:r>
              <a:rPr lang="bg-BG" sz="2000" dirty="0">
                <a:effectLst/>
                <a:latin typeface="Arial" panose="020B0604020202020204" pitchFamily="34" charset="0"/>
                <a:ea typeface="Calibri" panose="020F0502020204030204" pitchFamily="34" charset="0"/>
                <a:cs typeface="Arial" panose="020B0604020202020204" pitchFamily="34" charset="0"/>
              </a:rPr>
              <a:t>„Кибератака“ – действие по изрично пробиване в уязвимото място.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bg-BG" sz="2000" dirty="0">
                <a:effectLst/>
                <a:latin typeface="Arial" panose="020B0604020202020204" pitchFamily="34" charset="0"/>
                <a:ea typeface="Calibri" panose="020F0502020204030204" pitchFamily="34" charset="0"/>
                <a:cs typeface="Arial" panose="020B0604020202020204" pitchFamily="34" charset="0"/>
              </a:rPr>
              <a:t>„Атака“ е целенасочено експлоатация върху открита слабост в компютърните системи.</a:t>
            </a:r>
            <a:endParaRPr lang="en-GB" sz="2000" dirty="0">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bg-BG" sz="2000" dirty="0">
                <a:effectLst/>
                <a:latin typeface="Arial" panose="020B0604020202020204" pitchFamily="34" charset="0"/>
                <a:ea typeface="Calibri" panose="020F0502020204030204" pitchFamily="34" charset="0"/>
                <a:cs typeface="Arial" panose="020B0604020202020204" pitchFamily="34" charset="0"/>
              </a:rPr>
              <a:t>„Зловреден софтуер“ или „малуер“.</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3331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94DD2-3E4D-C663-C4E9-7C0CDA58AF1E}"/>
              </a:ext>
            </a:extLst>
          </p:cNvPr>
          <p:cNvSpPr>
            <a:spLocks noGrp="1"/>
          </p:cNvSpPr>
          <p:nvPr>
            <p:ph type="title"/>
          </p:nvPr>
        </p:nvSpPr>
        <p:spPr>
          <a:xfrm>
            <a:off x="2019631" y="5761680"/>
            <a:ext cx="9748300" cy="917416"/>
          </a:xfrm>
        </p:spPr>
        <p:txBody>
          <a:bodyPr>
            <a:normAutofit fontScale="90000"/>
          </a:bodyPr>
          <a:lstStyle/>
          <a:p>
            <a:pPr marL="457200">
              <a:lnSpc>
                <a:spcPct val="107000"/>
              </a:lnSpc>
              <a:spcAft>
                <a:spcPts val="800"/>
              </a:spcAft>
            </a:pPr>
            <a:r>
              <a:rPr lang="bg-BG" sz="2200" b="1" dirty="0">
                <a:effectLst/>
                <a:latin typeface="Arial" panose="020B0604020202020204" pitchFamily="34" charset="0"/>
                <a:ea typeface="Calibri" panose="020F0502020204030204" pitchFamily="34" charset="0"/>
                <a:cs typeface="Arial" panose="020B0604020202020204" pitchFamily="34" charset="0"/>
              </a:rPr>
              <a:t>Фиг. 3</a:t>
            </a:r>
            <a:r>
              <a:rPr lang="bg-BG" sz="2200" dirty="0">
                <a:effectLst/>
                <a:latin typeface="Arial" panose="020B0604020202020204" pitchFamily="34" charset="0"/>
                <a:ea typeface="Calibri" panose="020F0502020204030204" pitchFamily="34" charset="0"/>
                <a:cs typeface="Arial" panose="020B0604020202020204" pitchFamily="34" charset="0"/>
              </a:rPr>
              <a:t> </a:t>
            </a:r>
            <a:r>
              <a:rPr lang="bg-BG" sz="2200" i="1" dirty="0">
                <a:effectLst/>
                <a:latin typeface="Arial" panose="020B0604020202020204" pitchFamily="34" charset="0"/>
                <a:ea typeface="Calibri" panose="020F0502020204030204" pitchFamily="34" charset="0"/>
                <a:cs typeface="Arial" panose="020B0604020202020204" pitchFamily="34" charset="0"/>
              </a:rPr>
              <a:t>Траектория на провежданата кибератака като риск за киберсигурността на мрежовата и информационна сигурност</a:t>
            </a:r>
            <a:br>
              <a:rPr lang="en-US" sz="32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graphicFrame>
        <p:nvGraphicFramePr>
          <p:cNvPr id="4" name="Content Placeholder 3">
            <a:extLst>
              <a:ext uri="{FF2B5EF4-FFF2-40B4-BE49-F238E27FC236}">
                <a16:creationId xmlns:a16="http://schemas.microsoft.com/office/drawing/2014/main" id="{72FD4E4D-CF89-0E73-EE6D-17766282AC35}"/>
              </a:ext>
            </a:extLst>
          </p:cNvPr>
          <p:cNvGraphicFramePr>
            <a:graphicFrameLocks noGrp="1"/>
          </p:cNvGraphicFramePr>
          <p:nvPr>
            <p:ph idx="1"/>
            <p:extLst>
              <p:ext uri="{D42A27DB-BD31-4B8C-83A1-F6EECF244321}">
                <p14:modId xmlns:p14="http://schemas.microsoft.com/office/powerpoint/2010/main" val="2986933149"/>
              </p:ext>
            </p:extLst>
          </p:nvPr>
        </p:nvGraphicFramePr>
        <p:xfrm>
          <a:off x="2436081" y="1020418"/>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581231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975FBC4-9D33-46BE-911D-419763BA9AF9}">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26DBD101-FC0A-4B21-82B0-57CAA7AEEC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94F055B-D391-44D3-A87A-BCD07BD5A3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Wisp</Template>
  <TotalTime>478</TotalTime>
  <Words>2503</Words>
  <Application>Microsoft Office PowerPoint</Application>
  <PresentationFormat>Widescreen</PresentationFormat>
  <Paragraphs>115</Paragraphs>
  <Slides>20</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American Retro</vt:lpstr>
      <vt:lpstr>Arial</vt:lpstr>
      <vt:lpstr>Avenir Next LT Pro Light</vt:lpstr>
      <vt:lpstr>Calibri</vt:lpstr>
      <vt:lpstr>Century Gothic</vt:lpstr>
      <vt:lpstr>Goudy Old Style</vt:lpstr>
      <vt:lpstr>Symbol</vt:lpstr>
      <vt:lpstr>Times New Roman</vt:lpstr>
      <vt:lpstr>Wingdings 3</vt:lpstr>
      <vt:lpstr>Wisp</vt:lpstr>
      <vt:lpstr>ПОВИШАВАНЕ  НИВОТО  НА   МРЕЖОВА  И  ИНФОРМАЦИОННА                         СИГУРНОСТ </vt:lpstr>
      <vt:lpstr>ВЪВЕДЕНИЕ</vt:lpstr>
      <vt:lpstr>СЪДЪРЖАНИЕ</vt:lpstr>
      <vt:lpstr>I. КИБЕРЗАПЛАХИТЕ В ИНФОРМАЦИОННИТЕ – КОМУНИКАЦИОННИ СИСТЕМИ </vt:lpstr>
      <vt:lpstr>Фиг. 1 Нива на защита на информацията и технологията в мрежова среда.   </vt:lpstr>
      <vt:lpstr> Фиг. 2 Информационна сигурност и концепция за киберустойчивост.</vt:lpstr>
      <vt:lpstr>КИБЕР ЗАПЛАХИ - 1</vt:lpstr>
      <vt:lpstr>КИБЕР ЗАПЛАХИ - 2</vt:lpstr>
      <vt:lpstr>Фиг. 3 Траектория на провежданата кибератака като риск за киберсигурността на мрежовата и информационна сигурност </vt:lpstr>
      <vt:lpstr>PowerPoint Presentation</vt:lpstr>
      <vt:lpstr>КИБЕР ЗАПЛАХИ - 4 </vt:lpstr>
      <vt:lpstr>КИБЕР ЗАПЛАХИ - 5 </vt:lpstr>
      <vt:lpstr>II. КИБЕРЗАЩИТА </vt:lpstr>
      <vt:lpstr>III. ОСНОВНИ ПОДХОДИ ПРИ ЗАЩИТА НА ИКС </vt:lpstr>
      <vt:lpstr>III. ОСНОВНИ ПОДХОДИ ПРИ ЗАЩИТА НА ИКС - 1</vt:lpstr>
      <vt:lpstr>PowerPoint Presentation</vt:lpstr>
      <vt:lpstr>III. ОСНОВНИ ПОДХОДИ ПРИ ЗАЩИТА НА ИКС - 3 </vt:lpstr>
      <vt:lpstr>IV. МЕРКИ ЗА ЗАЩИТА СРЕЩУ КИБЕРАТАКИ </vt:lpstr>
      <vt:lpstr>PowerPoint Presentation</vt:lpstr>
      <vt:lpstr>Благодаря за вниманието!</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ПОВИШАВАНЕ  НИВОТО НА  МРЕЖОВА  И ИНФОРМАЦИОННА   СИГУРНОСТ </dc:title>
  <dc:creator>Детелина Милкотева</dc:creator>
  <cp:lastModifiedBy>Детелина Милкотева</cp:lastModifiedBy>
  <cp:revision>112</cp:revision>
  <dcterms:created xsi:type="dcterms:W3CDTF">2022-07-13T13:49:01Z</dcterms:created>
  <dcterms:modified xsi:type="dcterms:W3CDTF">2022-07-14T12:08:36Z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